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1" r:id="rId1"/>
  </p:sldMasterIdLst>
  <p:notesMasterIdLst>
    <p:notesMasterId r:id="rId9"/>
  </p:notesMasterIdLst>
  <p:sldIdLst>
    <p:sldId id="258" r:id="rId2"/>
    <p:sldId id="261" r:id="rId3"/>
    <p:sldId id="263" r:id="rId4"/>
    <p:sldId id="264" r:id="rId5"/>
    <p:sldId id="269" r:id="rId6"/>
    <p:sldId id="265" r:id="rId7"/>
    <p:sldId id="266"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61" d="100"/>
          <a:sy n="161" d="100"/>
        </p:scale>
        <p:origin x="1716" y="14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C8E1EF6-B04C-45ED-8E94-6C85B0128345}" type="datetimeFigureOut">
              <a:rPr kumimoji="1" lang="ja-JP" altLang="en-US" smtClean="0"/>
              <a:t>2025/8/14</a:t>
            </a:fld>
            <a:endParaRPr kumimoji="1" lang="ja-JP" altLang="en-US"/>
          </a:p>
        </p:txBody>
      </p:sp>
      <p:sp>
        <p:nvSpPr>
          <p:cNvPr id="4" name="スライド イメージ プレースホルダー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F380064-5BBE-462D-B86D-A97D532AEF63}" type="slidenum">
              <a:rPr kumimoji="1" lang="ja-JP" altLang="en-US" smtClean="0"/>
              <a:t>‹#›</a:t>
            </a:fld>
            <a:endParaRPr kumimoji="1" lang="ja-JP" altLang="en-US"/>
          </a:p>
        </p:txBody>
      </p:sp>
    </p:spTree>
    <p:extLst>
      <p:ext uri="{BB962C8B-B14F-4D97-AF65-F5344CB8AC3E}">
        <p14:creationId xmlns:p14="http://schemas.microsoft.com/office/powerpoint/2010/main" val="105805533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2</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2122718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3</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56084939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4</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7199217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5</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408825894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6</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1096505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7</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4384539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6289538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6316821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413920291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とコンテンツ">
    <p:spTree>
      <p:nvGrpSpPr>
        <p:cNvPr id="1" name=""/>
        <p:cNvGrpSpPr/>
        <p:nvPr/>
      </p:nvGrpSpPr>
      <p:grpSpPr>
        <a:xfrm>
          <a:off x="0" y="0"/>
          <a:ext cx="0" cy="0"/>
          <a:chOff x="0" y="0"/>
          <a:chExt cx="0" cy="0"/>
        </a:xfrm>
      </p:grpSpPr>
      <p:sp>
        <p:nvSpPr>
          <p:cNvPr id="1041" name="Rectangle 6"/>
          <p:cNvSpPr>
            <a:spLocks noGrp="1" noChangeArrowheads="1"/>
          </p:cNvSpPr>
          <p:nvPr>
            <p:ph type="sldNum" sz="quarter" idx="12"/>
          </p:nvPr>
        </p:nvSpPr>
        <p:spPr>
          <a:xfrm>
            <a:off x="8655332" y="107109"/>
            <a:ext cx="464400" cy="347925"/>
          </a:xfrm>
          <a:solidFill>
            <a:schemeClr val="bg1"/>
          </a:solidFill>
          <a:ln>
            <a:solidFill>
              <a:schemeClr val="tx1"/>
            </a:solidFill>
          </a:ln>
        </p:spPr>
        <p:txBody>
          <a:bodyPr anchor="ctr"/>
          <a:lstStyle>
            <a:lvl1pPr algn="ctr">
              <a:defRPr/>
            </a:lvl1pPr>
          </a:lstStyle>
          <a:p>
            <a:pPr>
              <a:defRPr/>
            </a:pPr>
            <a:fld id="{ED70751B-34C4-41F7-9A42-B8AF8614956A}" type="slidenum">
              <a:rPr lang="en-US" altLang="ja-JP" smtClean="0"/>
              <a:pPr>
                <a:defRPr/>
              </a:pPr>
              <a:t>‹#›</a:t>
            </a:fld>
            <a:endParaRPr lang="en-US" altLang="ja-JP" dirty="0"/>
          </a:p>
        </p:txBody>
      </p:sp>
    </p:spTree>
    <p:extLst>
      <p:ext uri="{BB962C8B-B14F-4D97-AF65-F5344CB8AC3E}">
        <p14:creationId xmlns:p14="http://schemas.microsoft.com/office/powerpoint/2010/main" val="2727672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58617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3804659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2201677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932799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7177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8872379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9703886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2025/8/14</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0184985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D5E33D8-6F03-4876-B423-EB1147374FB0}" type="datetimeFigureOut">
              <a:rPr kumimoji="1" lang="ja-JP" altLang="en-US" smtClean="0"/>
              <a:t>2025/8/14</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863871089"/>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4" name="Rectangle 67"/>
          <p:cNvSpPr>
            <a:spLocks noChangeArrowheads="1"/>
          </p:cNvSpPr>
          <p:nvPr/>
        </p:nvSpPr>
        <p:spPr>
          <a:xfrm>
            <a:off x="0" y="627688"/>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　</a:t>
            </a:r>
          </a:p>
        </p:txBody>
      </p:sp>
      <p:sp>
        <p:nvSpPr>
          <p:cNvPr id="1226" name="テキスト 981"/>
          <p:cNvSpPr txBox="1"/>
          <p:nvPr/>
        </p:nvSpPr>
        <p:spPr>
          <a:xfrm>
            <a:off x="0" y="146796"/>
            <a:ext cx="8028384" cy="369332"/>
          </a:xfrm>
          <a:prstGeom prst="rect">
            <a:avLst/>
          </a:prstGeom>
        </p:spPr>
        <p:txBody>
          <a:bodyPr wrap="square">
            <a:spAutoFit/>
          </a:bodyPr>
          <a:lstStyle/>
          <a:p>
            <a:r>
              <a:rPr lang="ja-JP" altLang="en-US" b="1" dirty="0">
                <a:latin typeface="Meiryo UI" panose="020B0604030504040204" pitchFamily="50" charset="-128"/>
                <a:ea typeface="Meiryo UI" panose="020B0604030504040204" pitchFamily="50" charset="-128"/>
              </a:rPr>
              <a:t>様式第２号　</a:t>
            </a:r>
            <a:r>
              <a:rPr lang="zh-TW" altLang="en-US" b="1" dirty="0">
                <a:latin typeface="Meiryo UI" panose="020B0604030504040204" pitchFamily="50" charset="-128"/>
                <a:ea typeface="Meiryo UI" panose="020B0604030504040204" pitchFamily="50" charset="-128"/>
              </a:rPr>
              <a:t>金沢市体育施設（</a:t>
            </a:r>
            <a:r>
              <a:rPr lang="ja-JP" altLang="en-US" b="1" dirty="0">
                <a:latin typeface="Meiryo UI" panose="020B0604030504040204" pitchFamily="50" charset="-128"/>
                <a:ea typeface="Meiryo UI" panose="020B0604030504040204" pitchFamily="50" charset="-128"/>
              </a:rPr>
              <a:t>屋外スポーツ施設等</a:t>
            </a:r>
            <a:r>
              <a:rPr lang="zh-TW" altLang="en-US" b="1" dirty="0">
                <a:latin typeface="Meiryo UI" panose="020B0604030504040204" pitchFamily="50" charset="-128"/>
                <a:ea typeface="Meiryo UI" panose="020B0604030504040204" pitchFamily="50" charset="-128"/>
              </a:rPr>
              <a:t>）</a:t>
            </a:r>
            <a:r>
              <a:rPr lang="ja-JP" altLang="en-US" b="1" dirty="0">
                <a:latin typeface="Meiryo UI" panose="020B0604030504040204" pitchFamily="50" charset="-128"/>
                <a:ea typeface="Meiryo UI" panose="020B0604030504040204" pitchFamily="50" charset="-128"/>
              </a:rPr>
              <a:t>指定管理者事業計画書</a:t>
            </a:r>
            <a:endParaRPr b="1" dirty="0">
              <a:latin typeface="Meiryo UI" panose="020B0604030504040204" pitchFamily="50" charset="-128"/>
              <a:ea typeface="Meiryo UI" panose="020B0604030504040204" pitchFamily="50" charset="-128"/>
            </a:endParaRPr>
          </a:p>
        </p:txBody>
      </p:sp>
      <p:sp>
        <p:nvSpPr>
          <p:cNvPr id="16" name="スライド番号プレースホルダー 1">
            <a:extLst>
              <a:ext uri="{FF2B5EF4-FFF2-40B4-BE49-F238E27FC236}">
                <a16:creationId xmlns:a16="http://schemas.microsoft.com/office/drawing/2014/main" id="{9559878A-3FCD-4DE4-A273-AD0BD979C08C}"/>
              </a:ext>
            </a:extLst>
          </p:cNvPr>
          <p:cNvSpPr>
            <a:spLocks noGrp="1"/>
          </p:cNvSpPr>
          <p:nvPr>
            <p:ph type="sldNum" sz="quarter" idx="12"/>
          </p:nvPr>
        </p:nvSpPr>
        <p:spPr>
          <a:xfrm>
            <a:off x="8500088" y="740269"/>
            <a:ext cx="464400" cy="347925"/>
          </a:xfrm>
        </p:spPr>
        <p:txBody>
          <a:bodyPr/>
          <a:lstStyle/>
          <a:p>
            <a:pPr>
              <a:defRPr/>
            </a:pPr>
            <a:fld id="{ED70751B-34C4-41F7-9A42-B8AF8614956A}" type="slidenum">
              <a:rPr lang="en-US" altLang="ja-JP" smtClean="0"/>
              <a:pPr>
                <a:defRPr/>
              </a:pPr>
              <a:t>1</a:t>
            </a:fld>
            <a:endParaRPr lang="en-US" altLang="ja-JP" dirty="0"/>
          </a:p>
        </p:txBody>
      </p:sp>
      <p:graphicFrame>
        <p:nvGraphicFramePr>
          <p:cNvPr id="3" name="表 6">
            <a:extLst>
              <a:ext uri="{FF2B5EF4-FFF2-40B4-BE49-F238E27FC236}">
                <a16:creationId xmlns:a16="http://schemas.microsoft.com/office/drawing/2014/main" id="{8EC185F8-F460-11E6-9D3F-37A263181187}"/>
              </a:ext>
            </a:extLst>
          </p:cNvPr>
          <p:cNvGraphicFramePr>
            <a:graphicFrameLocks noGrp="1"/>
          </p:cNvGraphicFramePr>
          <p:nvPr>
            <p:extLst>
              <p:ext uri="{D42A27DB-BD31-4B8C-83A1-F6EECF244321}">
                <p14:modId xmlns:p14="http://schemas.microsoft.com/office/powerpoint/2010/main" val="4181395082"/>
              </p:ext>
            </p:extLst>
          </p:nvPr>
        </p:nvGraphicFramePr>
        <p:xfrm>
          <a:off x="187600" y="1420543"/>
          <a:ext cx="8776888" cy="1728000"/>
        </p:xfrm>
        <a:graphic>
          <a:graphicData uri="http://schemas.openxmlformats.org/drawingml/2006/table">
            <a:tbl>
              <a:tblPr firstRow="1" bandRow="1">
                <a:tableStyleId>{5C22544A-7EE6-4342-B048-85BDC9FD1C3A}</a:tableStyleId>
              </a:tblPr>
              <a:tblGrid>
                <a:gridCol w="3088256">
                  <a:extLst>
                    <a:ext uri="{9D8B030D-6E8A-4147-A177-3AD203B41FA5}">
                      <a16:colId xmlns:a16="http://schemas.microsoft.com/office/drawing/2014/main" val="1080278781"/>
                    </a:ext>
                  </a:extLst>
                </a:gridCol>
                <a:gridCol w="5688632">
                  <a:extLst>
                    <a:ext uri="{9D8B030D-6E8A-4147-A177-3AD203B41FA5}">
                      <a16:colId xmlns:a16="http://schemas.microsoft.com/office/drawing/2014/main" val="3315598308"/>
                    </a:ext>
                  </a:extLst>
                </a:gridCol>
              </a:tblGrid>
              <a:tr h="432000">
                <a:tc>
                  <a:txBody>
                    <a:bodyPr/>
                    <a:lstStyle/>
                    <a:p>
                      <a:pPr algn="ctr">
                        <a:spcAft>
                          <a:spcPts val="0"/>
                        </a:spcAft>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　体　名</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376125915"/>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代表者氏名</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006849093"/>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団体所在地</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66595099"/>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設立年月日</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8699826"/>
                  </a:ext>
                </a:extLst>
              </a:tr>
            </a:tbl>
          </a:graphicData>
        </a:graphic>
      </p:graphicFrame>
      <p:sp>
        <p:nvSpPr>
          <p:cNvPr id="4" name="正方形/長方形 22">
            <a:extLst>
              <a:ext uri="{FF2B5EF4-FFF2-40B4-BE49-F238E27FC236}">
                <a16:creationId xmlns:a16="http://schemas.microsoft.com/office/drawing/2014/main" id="{F304D292-D869-41CB-34C4-E000C695E94E}"/>
              </a:ext>
            </a:extLst>
          </p:cNvPr>
          <p:cNvSpPr/>
          <p:nvPr/>
        </p:nvSpPr>
        <p:spPr>
          <a:xfrm>
            <a:off x="187599" y="3278446"/>
            <a:ext cx="8418759" cy="301108"/>
          </a:xfrm>
          <a:prstGeom prst="rect">
            <a:avLst/>
          </a:prstGeom>
        </p:spPr>
        <p:txBody>
          <a:bodyPr wrap="square">
            <a:spAutoFit/>
          </a:bodyPr>
          <a:lstStyle/>
          <a:p>
            <a:pPr>
              <a:lnSpc>
                <a:spcPts val="1800"/>
              </a:lnSpc>
            </a:pPr>
            <a:r>
              <a:rPr lang="en-US" altLang="ja-JP" sz="1400" dirty="0">
                <a:solidFill>
                  <a:srgbClr val="FF0000"/>
                </a:solidFill>
                <a:latin typeface="Meiryo UI" panose="020B0604030504040204" pitchFamily="50" charset="-128"/>
                <a:ea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rPr>
              <a:t>事業計画書で自主事業を提案する場合は、「様式第</a:t>
            </a:r>
            <a:r>
              <a:rPr lang="en-US" altLang="ja-JP" sz="1400" dirty="0">
                <a:solidFill>
                  <a:srgbClr val="FF0000"/>
                </a:solidFill>
                <a:latin typeface="Meiryo UI" panose="020B0604030504040204" pitchFamily="50" charset="-128"/>
                <a:ea typeface="Meiryo UI" panose="020B0604030504040204" pitchFamily="50" charset="-128"/>
              </a:rPr>
              <a:t>2</a:t>
            </a:r>
            <a:r>
              <a:rPr lang="ja-JP" altLang="en-US" sz="1400" dirty="0">
                <a:solidFill>
                  <a:srgbClr val="FF0000"/>
                </a:solidFill>
                <a:latin typeface="Meiryo UI" panose="020B0604030504040204" pitchFamily="50" charset="-128"/>
                <a:ea typeface="Meiryo UI" panose="020B0604030504040204" pitchFamily="50" charset="-128"/>
              </a:rPr>
              <a:t>号別紙　自主事業計画書」もご提出ください。</a:t>
            </a: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5" name="正方形/長方形 22">
            <a:extLst>
              <a:ext uri="{FF2B5EF4-FFF2-40B4-BE49-F238E27FC236}">
                <a16:creationId xmlns:a16="http://schemas.microsoft.com/office/drawing/2014/main" id="{80DF5235-F0BB-79DF-5FAD-E9601ABEB098}"/>
              </a:ext>
            </a:extLst>
          </p:cNvPr>
          <p:cNvSpPr/>
          <p:nvPr/>
        </p:nvSpPr>
        <p:spPr>
          <a:xfrm>
            <a:off x="187600" y="3640107"/>
            <a:ext cx="8776888" cy="3071097"/>
          </a:xfrm>
          <a:prstGeom prst="rect">
            <a:avLst/>
          </a:prstGeom>
          <a:ln>
            <a:solidFill>
              <a:schemeClr val="tx1"/>
            </a:solidFill>
          </a:ln>
        </p:spPr>
        <p:txBody>
          <a:bodyPr wrap="square">
            <a:spAutoFit/>
          </a:bodyPr>
          <a:lstStyle/>
          <a:p>
            <a:pPr>
              <a:lnSpc>
                <a:spcPts val="1800"/>
              </a:lnSpc>
            </a:pP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事業計画書の記載要件</a:t>
            </a:r>
            <a:r>
              <a:rPr lang="en-US" altLang="ja-JP" sz="1400" dirty="0">
                <a:latin typeface="Meiryo UI" panose="020B0604030504040204" pitchFamily="50" charset="-128"/>
                <a:ea typeface="Meiryo UI" panose="020B0604030504040204" pitchFamily="50" charset="-128"/>
              </a:rPr>
              <a:t>】</a:t>
            </a:r>
          </a:p>
          <a:p>
            <a:pPr>
              <a:lnSpc>
                <a:spcPts val="1800"/>
              </a:lnSpc>
            </a:pPr>
            <a:r>
              <a:rPr lang="ja-JP" altLang="en-US" sz="1400" dirty="0">
                <a:latin typeface="Meiryo UI" panose="020B0604030504040204" pitchFamily="50" charset="-128"/>
                <a:ea typeface="Meiryo UI" panose="020B0604030504040204" pitchFamily="50" charset="-128"/>
              </a:rPr>
              <a:t>　１．文字数について</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　各設問に対する提案は、</a:t>
            </a:r>
            <a:r>
              <a:rPr lang="ja-JP" altLang="en-US" sz="1400" b="1" dirty="0">
                <a:latin typeface="Meiryo UI" panose="020B0604030504040204" pitchFamily="50" charset="-128"/>
                <a:ea typeface="Meiryo UI" panose="020B0604030504040204" pitchFamily="50" charset="-128"/>
              </a:rPr>
              <a:t>指定の文字数以内</a:t>
            </a:r>
            <a:r>
              <a:rPr lang="ja-JP" altLang="en-US" sz="1400" dirty="0">
                <a:latin typeface="Meiryo UI" panose="020B0604030504040204" pitchFamily="50" charset="-128"/>
                <a:ea typeface="Meiryo UI" panose="020B0604030504040204" pitchFamily="50" charset="-128"/>
              </a:rPr>
              <a:t>で記述してください。</a:t>
            </a:r>
          </a:p>
          <a:p>
            <a:pPr>
              <a:lnSpc>
                <a:spcPts val="1800"/>
              </a:lnSpc>
            </a:pPr>
            <a:r>
              <a:rPr lang="ja-JP" altLang="en-US" sz="1400" dirty="0">
                <a:latin typeface="Meiryo UI" panose="020B0604030504040204" pitchFamily="50" charset="-128"/>
                <a:ea typeface="Meiryo UI" panose="020B0604030504040204" pitchFamily="50" charset="-128"/>
              </a:rPr>
              <a:t>　　・　文字数制限を超過した場合は、</a:t>
            </a:r>
            <a:r>
              <a:rPr lang="ja-JP" altLang="en-US" sz="1400" b="1" dirty="0">
                <a:latin typeface="Meiryo UI" panose="020B0604030504040204" pitchFamily="50" charset="-128"/>
                <a:ea typeface="Meiryo UI" panose="020B0604030504040204" pitchFamily="50" charset="-128"/>
              </a:rPr>
              <a:t>減点の対象</a:t>
            </a:r>
            <a:r>
              <a:rPr lang="ja-JP" altLang="en-US" sz="1400" dirty="0">
                <a:latin typeface="Meiryo UI" panose="020B0604030504040204" pitchFamily="50" charset="-128"/>
                <a:ea typeface="Meiryo UI" panose="020B0604030504040204" pitchFamily="50" charset="-128"/>
              </a:rPr>
              <a:t>となります。</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２．図表・写真</a:t>
            </a:r>
          </a:p>
          <a:p>
            <a:pPr>
              <a:lnSpc>
                <a:spcPts val="1800"/>
              </a:lnSpc>
            </a:pPr>
            <a:r>
              <a:rPr lang="ja-JP" altLang="en-US" sz="1400" dirty="0">
                <a:latin typeface="Meiryo UI" panose="020B0604030504040204" pitchFamily="50" charset="-128"/>
                <a:ea typeface="Meiryo UI" panose="020B0604030504040204" pitchFamily="50" charset="-128"/>
              </a:rPr>
              <a:t>　　・　記述内容の補足として、図、表、写真等を使用することは可能です。</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ただし、これらは</a:t>
            </a:r>
            <a:r>
              <a:rPr lang="ja-JP" altLang="en-US" sz="1400" b="1" dirty="0">
                <a:latin typeface="Meiryo UI" panose="020B0604030504040204" pitchFamily="50" charset="-128"/>
                <a:ea typeface="Meiryo UI" panose="020B0604030504040204" pitchFamily="50" charset="-128"/>
              </a:rPr>
              <a:t>参考資料扱い</a:t>
            </a:r>
            <a:r>
              <a:rPr lang="ja-JP" altLang="en-US" sz="1400" dirty="0">
                <a:latin typeface="Meiryo UI" panose="020B0604030504040204" pitchFamily="50" charset="-128"/>
                <a:ea typeface="Meiryo UI" panose="020B0604030504040204" pitchFamily="50" charset="-128"/>
              </a:rPr>
              <a:t>となり、</a:t>
            </a:r>
            <a:r>
              <a:rPr lang="ja-JP" altLang="en-US" sz="1400" b="1" dirty="0">
                <a:latin typeface="Meiryo UI" panose="020B0604030504040204" pitchFamily="50" charset="-128"/>
                <a:ea typeface="Meiryo UI" panose="020B0604030504040204" pitchFamily="50" charset="-128"/>
              </a:rPr>
              <a:t>評価の対象とはなりません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そのため、図、表、写真等、またそれらへの注釈に含まれる文字は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３．評価対象となる図表</a:t>
            </a:r>
          </a:p>
          <a:p>
            <a:pPr>
              <a:lnSpc>
                <a:spcPts val="1800"/>
              </a:lnSpc>
            </a:pPr>
            <a:r>
              <a:rPr lang="ja-JP" altLang="en-US" sz="1400" dirty="0">
                <a:latin typeface="Meiryo UI" panose="020B0604030504040204" pitchFamily="50" charset="-128"/>
                <a:ea typeface="Meiryo UI" panose="020B0604030504040204" pitchFamily="50" charset="-128"/>
              </a:rPr>
              <a:t>　　・　事業計画書</a:t>
            </a:r>
            <a:r>
              <a:rPr lang="en-US" altLang="ja-JP" sz="1400" dirty="0">
                <a:latin typeface="Meiryo UI" panose="020B0604030504040204" pitchFamily="50" charset="-128"/>
                <a:ea typeface="Meiryo UI" panose="020B0604030504040204" pitchFamily="50" charset="-128"/>
              </a:rPr>
              <a:t>2</a:t>
            </a:r>
            <a:r>
              <a:rPr lang="ja-JP" altLang="en-US" sz="1400" dirty="0">
                <a:latin typeface="Meiryo UI" panose="020B0604030504040204" pitchFamily="50" charset="-128"/>
                <a:ea typeface="Meiryo UI" panose="020B0604030504040204" pitchFamily="50" charset="-128"/>
              </a:rPr>
              <a:t>ページ目のみ、組織図・職員ローテーション説明用の図表等を</a:t>
            </a:r>
            <a:r>
              <a:rPr lang="ja-JP" altLang="en-US" sz="1400" b="1" dirty="0">
                <a:latin typeface="Meiryo UI" panose="020B0604030504040204" pitchFamily="50" charset="-128"/>
                <a:ea typeface="Meiryo UI" panose="020B0604030504040204" pitchFamily="50" charset="-128"/>
              </a:rPr>
              <a:t>評価の対象とします。</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ja-JP" altLang="en-US" sz="1400" dirty="0">
                <a:latin typeface="Meiryo UI" panose="020B0604030504040204" pitchFamily="50" charset="-128"/>
                <a:ea typeface="Meiryo UI" panose="020B0604030504040204" pitchFamily="50" charset="-128"/>
              </a:rPr>
              <a:t>これらに含まれる文字は、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9495472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１．本施設の管理運営体制について指揮命令系統が分かる組織図を各業務の配置人数と共に示してください。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また、職員ローテーションの考え方を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2</a:t>
            </a:fld>
            <a:endParaRPr lang="en-US" altLang="ja-JP" dirty="0">
              <a:latin typeface="Meiryo UI" panose="020B0604030504040204" pitchFamily="50" charset="-128"/>
              <a:ea typeface="Meiryo UI" panose="020B0604030504040204" pitchFamily="50" charset="-128"/>
            </a:endParaRPr>
          </a:p>
        </p:txBody>
      </p:sp>
      <p:sp>
        <p:nvSpPr>
          <p:cNvPr id="7" name="正方形/長方形 22"/>
          <p:cNvSpPr/>
          <p:nvPr/>
        </p:nvSpPr>
        <p:spPr>
          <a:xfrm>
            <a:off x="395274" y="4140083"/>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２．本施設の管理運営に応募した理由や本施設の管理運営を行うにあたっての取組方針を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23273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708160"/>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３．本施設の管理運営にあたっての防犯、防災、事故防止、感染症防止、熱中症対策及び緊急時対策について、</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マニュアル整備や訓練実施などの観点を含めて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3</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784830"/>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４．本施設の管理運営にあたっての個人情報保護の対策について、規程及びマニュアルの整備や周知・教育の</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観点を含めて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8767739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５．本施設を効率的に管理運営するにあたり、どのような方策を考えていますか。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経費の削減方法や収入の確保など、収支予算書に即して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4</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６．屋外スポーツ施設それぞれの特性・設置趣旨を踏まえた、専門的なサービス提供及び各施設間の連携、</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専門的知見を生かした自主事業や施設老朽化への対応をどのように考えていますか。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423339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5</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793582"/>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７．市民サービス向上のための職員研修体制について、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3" name="正方形/長方形 22">
            <a:extLst>
              <a:ext uri="{FF2B5EF4-FFF2-40B4-BE49-F238E27FC236}">
                <a16:creationId xmlns:a16="http://schemas.microsoft.com/office/drawing/2014/main" id="{687EEADA-3D58-DA4B-2A3E-BE3321E2AA47}"/>
              </a:ext>
            </a:extLst>
          </p:cNvPr>
          <p:cNvSpPr/>
          <p:nvPr/>
        </p:nvSpPr>
        <p:spPr>
          <a:xfrm>
            <a:off x="362620" y="3480852"/>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８．本施設を管理運営するにあたり、利用者ニーズを的確に把握し、サービスの向上等に反映させるための方策</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（特に利用者ニーズの分析方法、迅速な対応、確実に管理運営に取り入れるための工夫など）を</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5608099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９．新規利用者やリピーターの確保に加え、子供や障害者も含めてスポーツへの関心を高めるなど、</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スポーツ人口を拡大させる取組について、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a:t>
            </a: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6</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938992"/>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10</a:t>
            </a:r>
            <a:r>
              <a:rPr lang="ja-JP" altLang="en-US" sz="1400" b="1" dirty="0" err="1">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市民や地域、商店街、周辺施設、関係競技団体、ＮＰＯ、民間企業、学生等との連携・協働による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事業展開について、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46817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7</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985489"/>
            <a:ext cx="8418759" cy="1938992"/>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11</a:t>
            </a:r>
            <a:r>
              <a:rPr lang="ja-JP" altLang="en-US" sz="1400" b="1" dirty="0" err="1">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利用者のトラブルや周辺住民等とのトラブルの未然防止と対処方法を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3" name="正方形/長方形 22">
            <a:extLst>
              <a:ext uri="{FF2B5EF4-FFF2-40B4-BE49-F238E27FC236}">
                <a16:creationId xmlns:a16="http://schemas.microsoft.com/office/drawing/2014/main" id="{BD8AE9B7-AA0A-BA5E-5D5F-810A5467688C}"/>
              </a:ext>
            </a:extLst>
          </p:cNvPr>
          <p:cNvSpPr/>
          <p:nvPr/>
        </p:nvSpPr>
        <p:spPr>
          <a:xfrm>
            <a:off x="362619" y="3512745"/>
            <a:ext cx="8418759" cy="1938992"/>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12</a:t>
            </a:r>
            <a:r>
              <a:rPr lang="ja-JP" altLang="en-US" sz="1400" b="1" dirty="0" err="1">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その他　特記すべき事項があれば記入してください。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i="1" dirty="0">
                <a:solidFill>
                  <a:srgbClr val="FF0000"/>
                </a:solidFill>
                <a:latin typeface="Meiryo UI" panose="020B0604030504040204" pitchFamily="50" charset="-128"/>
                <a:ea typeface="Meiryo UI" panose="020B0604030504040204" pitchFamily="50" charset="-128"/>
              </a:rPr>
              <a:t>　　　　</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3718411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375</TotalTime>
  <Words>703</Words>
  <Application>Microsoft Office PowerPoint</Application>
  <PresentationFormat>画面に合わせる (4:3)</PresentationFormat>
  <Paragraphs>111</Paragraphs>
  <Slides>7</Slides>
  <Notes>6</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7</vt:i4>
      </vt:variant>
    </vt:vector>
  </HeadingPairs>
  <TitlesOfParts>
    <vt:vector size="13" baseType="lpstr">
      <vt:lpstr>Meiryo UI</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様式第２号　施設名指定管理者事業計画書</dc:title>
  <dc:creator>kndp</dc:creator>
  <cp:lastModifiedBy>小西 達郎</cp:lastModifiedBy>
  <cp:revision>27</cp:revision>
  <dcterms:created xsi:type="dcterms:W3CDTF">2023-01-06T01:54:37Z</dcterms:created>
  <dcterms:modified xsi:type="dcterms:W3CDTF">2025-08-14T06:52:38Z</dcterms:modified>
</cp:coreProperties>
</file>

<file path=docProps/thumbnail.jpeg>
</file>