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sldIdLst>
    <p:sldId id="258" r:id="rId2"/>
    <p:sldId id="261" r:id="rId3"/>
    <p:sldId id="263" r:id="rId4"/>
    <p:sldId id="264" r:id="rId5"/>
    <p:sldId id="269" r:id="rId6"/>
    <p:sldId id="265"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2025/8/14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a:t>
            </a:r>
            <a:r>
              <a:rPr lang="zh-TW" altLang="en-US" b="1" dirty="0">
                <a:latin typeface="Meiryo UI" panose="020B0604030504040204" pitchFamily="50" charset="-128"/>
                <a:ea typeface="Meiryo UI" panose="020B0604030504040204" pitchFamily="50" charset="-128"/>
              </a:rPr>
              <a:t>金沢市体育施設（</a:t>
            </a:r>
            <a:r>
              <a:rPr lang="ja-JP" altLang="en-US" b="1" dirty="0">
                <a:latin typeface="Meiryo UI" panose="020B0604030504040204" pitchFamily="50" charset="-128"/>
                <a:ea typeface="Meiryo UI" panose="020B0604030504040204" pitchFamily="50" charset="-128"/>
              </a:rPr>
              <a:t>金沢プール</a:t>
            </a:r>
            <a:r>
              <a:rPr lang="zh-TW" altLang="en-US" b="1" dirty="0">
                <a:latin typeface="Meiryo UI" panose="020B0604030504040204" pitchFamily="50" charset="-128"/>
                <a:ea typeface="Meiryo UI" panose="020B0604030504040204" pitchFamily="50" charset="-128"/>
              </a:rPr>
              <a:t>等）</a:t>
            </a:r>
            <a:r>
              <a:rPr lang="ja-JP" altLang="en-US" b="1" dirty="0">
                <a:latin typeface="Meiryo UI" panose="020B0604030504040204" pitchFamily="50" charset="-128"/>
                <a:ea typeface="Meiryo UI" panose="020B0604030504040204" pitchFamily="50" charset="-128"/>
              </a:rPr>
              <a:t>指定管理者事業計画書</a:t>
            </a:r>
            <a:endParaRPr b="1" dirty="0">
              <a:latin typeface="Meiryo UI" panose="020B0604030504040204" pitchFamily="50" charset="-128"/>
              <a:ea typeface="Meiryo UI" panose="020B0604030504040204" pitchFamily="50" charset="-128"/>
            </a:endParaRPr>
          </a:p>
        </p:txBody>
      </p:sp>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graphicFrame>
        <p:nvGraphicFramePr>
          <p:cNvPr id="3" name="表 6">
            <a:extLst>
              <a:ext uri="{FF2B5EF4-FFF2-40B4-BE49-F238E27FC236}">
                <a16:creationId xmlns:a16="http://schemas.microsoft.com/office/drawing/2014/main" id="{944FA810-3703-313C-1A6B-784E13ECD7DE}"/>
              </a:ext>
            </a:extLst>
          </p:cNvPr>
          <p:cNvGraphicFramePr>
            <a:graphicFrameLocks noGrp="1"/>
          </p:cNvGraphicFramePr>
          <p:nvPr>
            <p:extLst>
              <p:ext uri="{D42A27DB-BD31-4B8C-83A1-F6EECF244321}">
                <p14:modId xmlns:p14="http://schemas.microsoft.com/office/powerpoint/2010/main" val="4181395082"/>
              </p:ext>
            </p:extLst>
          </p:nvPr>
        </p:nvGraphicFramePr>
        <p:xfrm>
          <a:off x="187600" y="1420543"/>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4" name="正方形/長方形 22">
            <a:extLst>
              <a:ext uri="{FF2B5EF4-FFF2-40B4-BE49-F238E27FC236}">
                <a16:creationId xmlns:a16="http://schemas.microsoft.com/office/drawing/2014/main" id="{6A6B810E-7679-E795-9529-93A3346EA530}"/>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5" name="正方形/長方形 22">
            <a:extLst>
              <a:ext uri="{FF2B5EF4-FFF2-40B4-BE49-F238E27FC236}">
                <a16:creationId xmlns:a16="http://schemas.microsoft.com/office/drawing/2014/main" id="{CC514636-8603-3C39-3251-B940B851A37D}"/>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
        <p:nvSpPr>
          <p:cNvPr id="7" name="正方形/長方形 22"/>
          <p:cNvSpPr/>
          <p:nvPr/>
        </p:nvSpPr>
        <p:spPr>
          <a:xfrm>
            <a:off x="395274" y="4140083"/>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２．本施設の管理運営に応募した理由や本施設の管理運営を行うにあたっての取組方針を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70816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３．本施設の管理運営にあたっての防犯、防災、事故防止、感染症防止、熱中症対策及び緊急時対策について、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マニュアル整備や訓練実施などの観点を含めて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7848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４．本施設の管理運営にあたっての個人情報保護の対策について、規程及びマニュアルの整備や周知・教育の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観点を含めて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経費の削減方法や収入の確保など、収支予算書に即して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６．金沢プール、屋内交流広場それぞれの特性・設置趣旨を踏まえた、専門的なサービス提供及び各施設間の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連携、専門的知見を生かした自主事業の展開について、どのように考えていますか。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793582"/>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７．市民サービス向上のための職員研修体制について、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687EEADA-3D58-DA4B-2A3E-BE3321E2AA47}"/>
              </a:ext>
            </a:extLst>
          </p:cNvPr>
          <p:cNvSpPr/>
          <p:nvPr/>
        </p:nvSpPr>
        <p:spPr>
          <a:xfrm>
            <a:off x="362620" y="3480852"/>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８．本施設を管理運営するにあたり、利用者ニーズを的確に把握し、サービスの向上等に反映させるための方策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（特に利用者ニーズの分析方法、迅速な対応、確実に管理運営に取り入れるための工夫など）を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９．新規利用者やリピーターの確保に加え、子供や障害者も含めてスポーツへの関心を高めるなど、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スポーツ人口を拡大させる取組について、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市民や地域、商店街、周辺施設、関係競技団体、ＮＰＯ、民間企業、学生等との連携・協働による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985489"/>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BD8AE9B7-AA0A-BA5E-5D5F-810A5467688C}"/>
              </a:ext>
            </a:extLst>
          </p:cNvPr>
          <p:cNvSpPr/>
          <p:nvPr/>
        </p:nvSpPr>
        <p:spPr>
          <a:xfrm>
            <a:off x="362619" y="3512745"/>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384</TotalTime>
  <Words>703</Words>
  <Application>Microsoft Office PowerPoint</Application>
  <PresentationFormat>画面に合わせる (4:3)</PresentationFormat>
  <Paragraphs>111</Paragraphs>
  <Slides>7</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27</cp:revision>
  <dcterms:created xsi:type="dcterms:W3CDTF">2023-01-06T01:54:37Z</dcterms:created>
  <dcterms:modified xsi:type="dcterms:W3CDTF">2025-08-14T06:52:59Z</dcterms:modified>
</cp:coreProperties>
</file>