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1"/>
  </p:notesMasterIdLst>
  <p:sldIdLst>
    <p:sldId id="258" r:id="rId2"/>
    <p:sldId id="261" r:id="rId3"/>
    <p:sldId id="262" r:id="rId4"/>
    <p:sldId id="263" r:id="rId5"/>
    <p:sldId id="264" r:id="rId6"/>
    <p:sldId id="269" r:id="rId7"/>
    <p:sldId id="265" r:id="rId8"/>
    <p:sldId id="266" r:id="rId9"/>
    <p:sldId id="267"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106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8E1EF6-B04C-45ED-8E94-6C85B0128345}" type="datetimeFigureOut">
              <a:rPr kumimoji="1" lang="ja-JP" altLang="en-US" smtClean="0"/>
              <a:t>2025/10/23</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380064-5BBE-462D-B86D-A97D532AEF63}" type="slidenum">
              <a:rPr kumimoji="1" lang="ja-JP" altLang="en-US" smtClean="0"/>
              <a:t>‹#›</a:t>
            </a:fld>
            <a:endParaRPr kumimoji="1" lang="ja-JP" altLang="en-US"/>
          </a:p>
        </p:txBody>
      </p:sp>
    </p:spTree>
    <p:extLst>
      <p:ext uri="{BB962C8B-B14F-4D97-AF65-F5344CB8AC3E}">
        <p14:creationId xmlns:p14="http://schemas.microsoft.com/office/powerpoint/2010/main" val="10580553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2</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1227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3</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934225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4</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560849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5</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719921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6</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088258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7</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109650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8</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438453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9</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517933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2025/10/23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628953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2025/10/23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631682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2025/10/23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4139202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1041" name="Rectangle 6"/>
          <p:cNvSpPr>
            <a:spLocks noGrp="1" noChangeArrowheads="1"/>
          </p:cNvSpPr>
          <p:nvPr>
            <p:ph type="sldNum" sz="quarter" idx="12"/>
          </p:nvPr>
        </p:nvSpPr>
        <p:spPr>
          <a:xfrm>
            <a:off x="8655332" y="107109"/>
            <a:ext cx="464400" cy="347925"/>
          </a:xfrm>
          <a:solidFill>
            <a:schemeClr val="bg1"/>
          </a:solidFill>
          <a:ln>
            <a:solidFill>
              <a:schemeClr val="tx1"/>
            </a:solidFill>
          </a:ln>
        </p:spPr>
        <p:txBody>
          <a:bodyPr anchor="ctr"/>
          <a:lstStyle>
            <a:lvl1pPr algn="ctr">
              <a:defRPr/>
            </a:lvl1pPr>
          </a:lstStyle>
          <a:p>
            <a:pPr>
              <a:defRPr/>
            </a:pPr>
            <a:fld id="{ED70751B-34C4-41F7-9A42-B8AF8614956A}" type="slidenum">
              <a:rPr lang="en-US" altLang="ja-JP" smtClean="0"/>
              <a:pPr>
                <a:defRPr/>
              </a:pPr>
              <a:t>‹#›</a:t>
            </a:fld>
            <a:endParaRPr lang="en-US" altLang="ja-JP" dirty="0"/>
          </a:p>
        </p:txBody>
      </p:sp>
    </p:spTree>
    <p:extLst>
      <p:ext uri="{BB962C8B-B14F-4D97-AF65-F5344CB8AC3E}">
        <p14:creationId xmlns:p14="http://schemas.microsoft.com/office/powerpoint/2010/main" val="2727672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2025/10/23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5861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2025/10/23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380465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2025/10/23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220167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5E33D8-6F03-4876-B423-EB1147374FB0}" type="datetimeFigureOut">
              <a:rPr kumimoji="1" lang="ja-JP" altLang="en-US" smtClean="0"/>
              <a:t>2025/10/23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9327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5E33D8-6F03-4876-B423-EB1147374FB0}" type="datetimeFigureOut">
              <a:rPr kumimoji="1" lang="ja-JP" altLang="en-US" smtClean="0"/>
              <a:t>2025/10/23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7177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E33D8-6F03-4876-B423-EB1147374FB0}" type="datetimeFigureOut">
              <a:rPr kumimoji="1" lang="ja-JP" altLang="en-US" smtClean="0"/>
              <a:t>2025/10/23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887237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2025/10/23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970388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2025/10/23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018498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5E33D8-6F03-4876-B423-EB1147374FB0}" type="datetimeFigureOut">
              <a:rPr kumimoji="1" lang="ja-JP" altLang="en-US" smtClean="0"/>
              <a:t>2025/10/23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86387108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4" name="Rectangle 67"/>
          <p:cNvSpPr>
            <a:spLocks noChangeArrowheads="1"/>
          </p:cNvSpPr>
          <p:nvPr/>
        </p:nvSpPr>
        <p:spPr>
          <a:xfrm>
            <a:off x="0" y="627688"/>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　</a:t>
            </a:r>
          </a:p>
        </p:txBody>
      </p:sp>
      <p:sp>
        <p:nvSpPr>
          <p:cNvPr id="1226" name="テキスト 981"/>
          <p:cNvSpPr txBox="1"/>
          <p:nvPr/>
        </p:nvSpPr>
        <p:spPr>
          <a:xfrm>
            <a:off x="0" y="146796"/>
            <a:ext cx="8028384" cy="369332"/>
          </a:xfrm>
          <a:prstGeom prst="rect">
            <a:avLst/>
          </a:prstGeom>
        </p:spPr>
        <p:txBody>
          <a:bodyPr wrap="square">
            <a:spAutoFit/>
          </a:bodyPr>
          <a:lstStyle/>
          <a:p>
            <a:pPr algn="l"/>
            <a:r>
              <a:rPr lang="ja-JP" altLang="en-US" b="1" dirty="0">
                <a:latin typeface="Meiryo UI" panose="020B0604030504040204" pitchFamily="50" charset="-128"/>
                <a:ea typeface="Meiryo UI" panose="020B0604030504040204" pitchFamily="50" charset="-128"/>
              </a:rPr>
              <a:t>様式第２号　金沢市障害者高齢者体育館指定管理者事業計画書</a:t>
            </a:r>
            <a:endParaRPr b="1" dirty="0">
              <a:latin typeface="Meiryo UI" panose="020B0604030504040204" pitchFamily="50" charset="-128"/>
              <a:ea typeface="Meiryo UI" panose="020B0604030504040204" pitchFamily="50" charset="-128"/>
            </a:endParaRPr>
          </a:p>
        </p:txBody>
      </p:sp>
      <p:graphicFrame>
        <p:nvGraphicFramePr>
          <p:cNvPr id="11" name="表 6">
            <a:extLst>
              <a:ext uri="{FF2B5EF4-FFF2-40B4-BE49-F238E27FC236}">
                <a16:creationId xmlns:a16="http://schemas.microsoft.com/office/drawing/2014/main" id="{E0E696CD-755D-4037-8ADA-B323C89970AE}"/>
              </a:ext>
            </a:extLst>
          </p:cNvPr>
          <p:cNvGraphicFramePr>
            <a:graphicFrameLocks noGrp="1"/>
          </p:cNvGraphicFramePr>
          <p:nvPr>
            <p:extLst>
              <p:ext uri="{D42A27DB-BD31-4B8C-83A1-F6EECF244321}">
                <p14:modId xmlns:p14="http://schemas.microsoft.com/office/powerpoint/2010/main" val="79262474"/>
              </p:ext>
            </p:extLst>
          </p:nvPr>
        </p:nvGraphicFramePr>
        <p:xfrm>
          <a:off x="187600" y="1591117"/>
          <a:ext cx="8776888" cy="1728000"/>
        </p:xfrm>
        <a:graphic>
          <a:graphicData uri="http://schemas.openxmlformats.org/drawingml/2006/table">
            <a:tbl>
              <a:tblPr firstRow="1" bandRow="1">
                <a:tableStyleId>{5C22544A-7EE6-4342-B048-85BDC9FD1C3A}</a:tableStyleId>
              </a:tblPr>
              <a:tblGrid>
                <a:gridCol w="3088256">
                  <a:extLst>
                    <a:ext uri="{9D8B030D-6E8A-4147-A177-3AD203B41FA5}">
                      <a16:colId xmlns:a16="http://schemas.microsoft.com/office/drawing/2014/main" val="1080278781"/>
                    </a:ext>
                  </a:extLst>
                </a:gridCol>
                <a:gridCol w="5688632">
                  <a:extLst>
                    <a:ext uri="{9D8B030D-6E8A-4147-A177-3AD203B41FA5}">
                      <a16:colId xmlns:a16="http://schemas.microsoft.com/office/drawing/2014/main" val="3315598308"/>
                    </a:ext>
                  </a:extLst>
                </a:gridCol>
              </a:tblGrid>
              <a:tr h="432000">
                <a:tc>
                  <a:txBody>
                    <a:bodyPr/>
                    <a:lstStyle/>
                    <a:p>
                      <a:pPr algn="ctr">
                        <a:spcAft>
                          <a:spcPts val="0"/>
                        </a:spcAft>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　体　名</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6125915"/>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代表者氏名</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6849093"/>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団体所在地</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595099"/>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設立年月日</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99826"/>
                  </a:ext>
                </a:extLst>
              </a:tr>
            </a:tbl>
          </a:graphicData>
        </a:graphic>
      </p:graphicFrame>
      <p:sp>
        <p:nvSpPr>
          <p:cNvPr id="16" name="スライド番号プレースホルダー 1">
            <a:extLst>
              <a:ext uri="{FF2B5EF4-FFF2-40B4-BE49-F238E27FC236}">
                <a16:creationId xmlns:a16="http://schemas.microsoft.com/office/drawing/2014/main" id="{9559878A-3FCD-4DE4-A273-AD0BD979C08C}"/>
              </a:ext>
            </a:extLst>
          </p:cNvPr>
          <p:cNvSpPr>
            <a:spLocks noGrp="1"/>
          </p:cNvSpPr>
          <p:nvPr>
            <p:ph type="sldNum" sz="quarter" idx="12"/>
          </p:nvPr>
        </p:nvSpPr>
        <p:spPr>
          <a:xfrm>
            <a:off x="8500088" y="740269"/>
            <a:ext cx="464400" cy="347925"/>
          </a:xfrm>
        </p:spPr>
        <p:txBody>
          <a:bodyPr/>
          <a:lstStyle/>
          <a:p>
            <a:pPr>
              <a:defRPr/>
            </a:pPr>
            <a:fld id="{ED70751B-34C4-41F7-9A42-B8AF8614956A}" type="slidenum">
              <a:rPr lang="en-US" altLang="ja-JP" smtClean="0"/>
              <a:pPr>
                <a:defRPr/>
              </a:pPr>
              <a:t>1</a:t>
            </a:fld>
            <a:endParaRPr lang="en-US" altLang="ja-JP" dirty="0"/>
          </a:p>
        </p:txBody>
      </p:sp>
      <p:sp>
        <p:nvSpPr>
          <p:cNvPr id="3" name="正方形/長方形 22">
            <a:extLst>
              <a:ext uri="{FF2B5EF4-FFF2-40B4-BE49-F238E27FC236}">
                <a16:creationId xmlns:a16="http://schemas.microsoft.com/office/drawing/2014/main" id="{C1DCF3C2-9DAF-B832-FA5A-4B566D8B2A83}"/>
              </a:ext>
            </a:extLst>
          </p:cNvPr>
          <p:cNvSpPr/>
          <p:nvPr/>
        </p:nvSpPr>
        <p:spPr>
          <a:xfrm>
            <a:off x="187599" y="3278446"/>
            <a:ext cx="8418759" cy="301108"/>
          </a:xfrm>
          <a:prstGeom prst="rect">
            <a:avLst/>
          </a:prstGeom>
        </p:spPr>
        <p:txBody>
          <a:bodyPr wrap="square">
            <a:spAutoFit/>
          </a:bodyPr>
          <a:lstStyle/>
          <a:p>
            <a:pPr>
              <a:lnSpc>
                <a:spcPts val="1800"/>
              </a:lnSpc>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事業計画書で自主事業を提案する場合は、「様式第</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号別紙　自主事業計画書」もご提出ください。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4" name="正方形/長方形 22">
            <a:extLst>
              <a:ext uri="{FF2B5EF4-FFF2-40B4-BE49-F238E27FC236}">
                <a16:creationId xmlns:a16="http://schemas.microsoft.com/office/drawing/2014/main" id="{CEAD9A35-DD39-8ECD-3C1F-A70FFDD0A386}"/>
              </a:ext>
            </a:extLst>
          </p:cNvPr>
          <p:cNvSpPr/>
          <p:nvPr/>
        </p:nvSpPr>
        <p:spPr>
          <a:xfrm>
            <a:off x="187600" y="3640107"/>
            <a:ext cx="8776888" cy="3071097"/>
          </a:xfrm>
          <a:prstGeom prst="rect">
            <a:avLst/>
          </a:prstGeom>
          <a:ln>
            <a:solidFill>
              <a:schemeClr val="tx1"/>
            </a:solidFill>
          </a:ln>
        </p:spPr>
        <p:txBody>
          <a:bodyPr wrap="square">
            <a:spAutoFit/>
          </a:bodyPr>
          <a:lstStyle/>
          <a:p>
            <a:pPr>
              <a:lnSpc>
                <a:spcPts val="1800"/>
              </a:lnSpc>
            </a:pP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事業計画書の記載要件</a:t>
            </a:r>
            <a:r>
              <a:rPr lang="en-US" altLang="ja-JP" sz="1400" dirty="0">
                <a:latin typeface="Meiryo UI" panose="020B0604030504040204" pitchFamily="50" charset="-128"/>
                <a:ea typeface="Meiryo UI" panose="020B0604030504040204" pitchFamily="50" charset="-128"/>
              </a:rPr>
              <a:t>】</a:t>
            </a:r>
          </a:p>
          <a:p>
            <a:pPr>
              <a:lnSpc>
                <a:spcPts val="1800"/>
              </a:lnSpc>
            </a:pPr>
            <a:r>
              <a:rPr lang="ja-JP" altLang="en-US" sz="1400" dirty="0">
                <a:latin typeface="Meiryo UI" panose="020B0604030504040204" pitchFamily="50" charset="-128"/>
                <a:ea typeface="Meiryo UI" panose="020B0604030504040204" pitchFamily="50" charset="-128"/>
              </a:rPr>
              <a:t>　１．文字数について</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　各設問に対する提案は、</a:t>
            </a:r>
            <a:r>
              <a:rPr lang="ja-JP" altLang="en-US" sz="1400" b="1" dirty="0">
                <a:latin typeface="Meiryo UI" panose="020B0604030504040204" pitchFamily="50" charset="-128"/>
                <a:ea typeface="Meiryo UI" panose="020B0604030504040204" pitchFamily="50" charset="-128"/>
              </a:rPr>
              <a:t>指定の文字数以内</a:t>
            </a:r>
            <a:r>
              <a:rPr lang="ja-JP" altLang="en-US" sz="1400" dirty="0">
                <a:latin typeface="Meiryo UI" panose="020B0604030504040204" pitchFamily="50" charset="-128"/>
                <a:ea typeface="Meiryo UI" panose="020B0604030504040204" pitchFamily="50" charset="-128"/>
              </a:rPr>
              <a:t>で記述してください。</a:t>
            </a:r>
          </a:p>
          <a:p>
            <a:pPr>
              <a:lnSpc>
                <a:spcPts val="1800"/>
              </a:lnSpc>
            </a:pPr>
            <a:r>
              <a:rPr lang="ja-JP" altLang="en-US" sz="1400" dirty="0">
                <a:latin typeface="Meiryo UI" panose="020B0604030504040204" pitchFamily="50" charset="-128"/>
                <a:ea typeface="Meiryo UI" panose="020B0604030504040204" pitchFamily="50" charset="-128"/>
              </a:rPr>
              <a:t>　　・　文字数制限を超過した場合は、</a:t>
            </a:r>
            <a:r>
              <a:rPr lang="ja-JP" altLang="en-US" sz="1400" b="1" dirty="0">
                <a:latin typeface="Meiryo UI" panose="020B0604030504040204" pitchFamily="50" charset="-128"/>
                <a:ea typeface="Meiryo UI" panose="020B0604030504040204" pitchFamily="50" charset="-128"/>
              </a:rPr>
              <a:t>減点の対象</a:t>
            </a:r>
            <a:r>
              <a:rPr lang="ja-JP" altLang="en-US" sz="1400" dirty="0">
                <a:latin typeface="Meiryo UI" panose="020B0604030504040204" pitchFamily="50" charset="-128"/>
                <a:ea typeface="Meiryo UI" panose="020B0604030504040204" pitchFamily="50" charset="-128"/>
              </a:rPr>
              <a:t>となります。</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２．図表・写真</a:t>
            </a:r>
          </a:p>
          <a:p>
            <a:pPr>
              <a:lnSpc>
                <a:spcPts val="1800"/>
              </a:lnSpc>
            </a:pPr>
            <a:r>
              <a:rPr lang="ja-JP" altLang="en-US" sz="1400" dirty="0">
                <a:latin typeface="Meiryo UI" panose="020B0604030504040204" pitchFamily="50" charset="-128"/>
                <a:ea typeface="Meiryo UI" panose="020B0604030504040204" pitchFamily="50" charset="-128"/>
              </a:rPr>
              <a:t>　　・　記述内容の補足として、図、表、写真等を使用することは可能です。</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ただし、これらは</a:t>
            </a:r>
            <a:r>
              <a:rPr lang="ja-JP" altLang="en-US" sz="1400" b="1" dirty="0">
                <a:latin typeface="Meiryo UI" panose="020B0604030504040204" pitchFamily="50" charset="-128"/>
                <a:ea typeface="Meiryo UI" panose="020B0604030504040204" pitchFamily="50" charset="-128"/>
              </a:rPr>
              <a:t>参考資料扱い</a:t>
            </a:r>
            <a:r>
              <a:rPr lang="ja-JP" altLang="en-US" sz="1400" dirty="0">
                <a:latin typeface="Meiryo UI" panose="020B0604030504040204" pitchFamily="50" charset="-128"/>
                <a:ea typeface="Meiryo UI" panose="020B0604030504040204" pitchFamily="50" charset="-128"/>
              </a:rPr>
              <a:t>となり、</a:t>
            </a:r>
            <a:r>
              <a:rPr lang="ja-JP" altLang="en-US" sz="1400" b="1" dirty="0">
                <a:latin typeface="Meiryo UI" panose="020B0604030504040204" pitchFamily="50" charset="-128"/>
                <a:ea typeface="Meiryo UI" panose="020B0604030504040204" pitchFamily="50" charset="-128"/>
              </a:rPr>
              <a:t>評価の対象とはなりません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そのため、図、表、写真等、またそれらへの注釈に含まれる文字は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３．評価対象となる図表</a:t>
            </a:r>
          </a:p>
          <a:p>
            <a:pPr>
              <a:lnSpc>
                <a:spcPts val="1800"/>
              </a:lnSpc>
            </a:pPr>
            <a:r>
              <a:rPr lang="ja-JP" altLang="en-US" sz="1400" dirty="0">
                <a:latin typeface="Meiryo UI" panose="020B0604030504040204" pitchFamily="50" charset="-128"/>
                <a:ea typeface="Meiryo UI" panose="020B0604030504040204" pitchFamily="50" charset="-128"/>
              </a:rPr>
              <a:t>　　・　事業計画書</a:t>
            </a:r>
            <a:r>
              <a:rPr lang="en-US" altLang="ja-JP" sz="1400" dirty="0">
                <a:latin typeface="Meiryo UI" panose="020B0604030504040204" pitchFamily="50" charset="-128"/>
                <a:ea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rPr>
              <a:t>ページ目のみ、組織図・職員ローテーション説明用の図表等を</a:t>
            </a:r>
            <a:r>
              <a:rPr lang="ja-JP" altLang="en-US" sz="1400" b="1" dirty="0">
                <a:latin typeface="Meiryo UI" panose="020B0604030504040204" pitchFamily="50" charset="-128"/>
                <a:ea typeface="Meiryo UI" panose="020B0604030504040204" pitchFamily="50" charset="-128"/>
              </a:rPr>
              <a:t>評価の対象とします。</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これらに含まれる文字は、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49547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１．本施設の管理運営体制について指揮命令系統が分かる組織図を各業務の配置人数と共に示してください。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また、職員ローテーションの考え方を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2</a:t>
            </a:fld>
            <a:endParaRPr lang="en-US" altLang="ja-JP"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232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２．本施設の管理運営を行うにあたっての取組方針を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3</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24649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３．本施設の管理運営に応募した理由を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6505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330193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４．本施設の管理運営にあたっての防犯、防災、事故防止、感染症防止、熱中症対策及び緊急時対策を述べてください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（１）（２）合わせて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i="1" dirty="0">
                <a:latin typeface="Meiryo UI" panose="020B0604030504040204" pitchFamily="50" charset="-128"/>
                <a:ea typeface="Meiryo UI" panose="020B0604030504040204" pitchFamily="50" charset="-128"/>
              </a:rPr>
              <a:t>　（１）マニュアル整備や訓練について</a:t>
            </a: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r>
              <a:rPr lang="ja-JP" altLang="en-US" sz="1400" i="1" dirty="0">
                <a:latin typeface="Meiryo UI" panose="020B0604030504040204" pitchFamily="50" charset="-128"/>
                <a:ea typeface="Meiryo UI" panose="020B0604030504040204" pitchFamily="50" charset="-128"/>
              </a:rPr>
              <a:t>　（２）その他</a:t>
            </a: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4</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2400657"/>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５．本施設の管理運営にあたっての個人情報保護の対策を述べてください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（１）（２）合わせて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i="1" dirty="0">
                <a:latin typeface="Meiryo UI" panose="020B0604030504040204" pitchFamily="50" charset="-128"/>
                <a:ea typeface="Meiryo UI" panose="020B0604030504040204" pitchFamily="50" charset="-128"/>
              </a:rPr>
              <a:t>　（１）規程及びマニュアルの整備や周知・教育について</a:t>
            </a: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r>
              <a:rPr lang="ja-JP" altLang="en-US" sz="1400" i="1" dirty="0">
                <a:latin typeface="Meiryo UI" panose="020B0604030504040204" pitchFamily="50" charset="-128"/>
                <a:ea typeface="Meiryo UI" panose="020B0604030504040204" pitchFamily="50" charset="-128"/>
              </a:rPr>
              <a:t>　（２）その他</a:t>
            </a: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87677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６．本施設を効率的に管理運営するにあたり、どのような方策を考えていますか。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収支予算書に即して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5</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686103"/>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７．障害のある人・高齢者の健康の保持及び増進を目的とした教室・講座等の運営の考え方について</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８００字以内で述べてください。</a:t>
            </a: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4233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686103"/>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８．職員研修体制や取組を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6</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260943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９．本施設を管理運営するにあたり、利用者ニーズを的確に把握し、迅速にサービスの向上等に反映させる</a:t>
            </a:r>
          </a:p>
          <a:p>
            <a:pPr>
              <a:lnSpc>
                <a:spcPts val="1800"/>
              </a:lnSpc>
            </a:pPr>
            <a:r>
              <a:rPr lang="ja-JP" altLang="en-US" sz="1400" b="1" dirty="0">
                <a:latin typeface="Meiryo UI" panose="020B0604030504040204" pitchFamily="50" charset="-128"/>
                <a:ea typeface="Meiryo UI" panose="020B0604030504040204" pitchFamily="50" charset="-128"/>
              </a:rPr>
              <a:t>　　　ための方策（特に利用者ニーズの把握と分析方法、迅速な対応、管理運営に取り入れる工夫など）を</a:t>
            </a: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p>
          <a:p>
            <a:pPr>
              <a:lnSpc>
                <a:spcPts val="1800"/>
              </a:lnSpc>
            </a:pP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56080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686103"/>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10</a:t>
            </a:r>
            <a:r>
              <a:rPr lang="ja-JP" altLang="en-US" sz="1400" b="1" dirty="0">
                <a:latin typeface="Meiryo UI" panose="020B0604030504040204" pitchFamily="50" charset="-128"/>
                <a:ea typeface="Meiryo UI" panose="020B0604030504040204" pitchFamily="50" charset="-128"/>
              </a:rPr>
              <a:t>．本施設の管理運営に当たり、利用促進や市民サービスの向上のためにどのような方策を考えているか８００字以内で述べてください。</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7</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916935"/>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11</a:t>
            </a:r>
            <a:r>
              <a:rPr lang="ja-JP" altLang="en-US" sz="1400" b="1" dirty="0">
                <a:latin typeface="Meiryo UI" panose="020B0604030504040204" pitchFamily="50" charset="-128"/>
                <a:ea typeface="Meiryo UI" panose="020B0604030504040204" pitchFamily="50" charset="-128"/>
              </a:rPr>
              <a:t>．本施設を管理運営するにあたり、市民や地域、周辺施設、関係団体等との連携や協働による事業展開について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4681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12</a:t>
            </a:r>
            <a:r>
              <a:rPr lang="ja-JP" altLang="en-US" sz="1400" b="1" dirty="0">
                <a:latin typeface="Meiryo UI" panose="020B0604030504040204" pitchFamily="50" charset="-128"/>
                <a:ea typeface="Meiryo UI" panose="020B0604030504040204" pitchFamily="50" charset="-128"/>
              </a:rPr>
              <a:t>．利用者のトラブルや周辺住民等とのトラブルの未然防止と対処方法を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p>
          <a:p>
            <a:pPr>
              <a:lnSpc>
                <a:spcPts val="1800"/>
              </a:lnSpc>
            </a:pPr>
            <a:r>
              <a:rPr lang="ja-JP" altLang="en-US" sz="1400" b="1" dirty="0">
                <a:latin typeface="Meiryo UI" panose="020B0604030504040204" pitchFamily="50" charset="-128"/>
                <a:ea typeface="Meiryo UI" panose="020B0604030504040204" pitchFamily="50" charset="-128"/>
              </a:rPr>
              <a:t>　</a:t>
            </a: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8</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2147767"/>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13</a:t>
            </a:r>
            <a:r>
              <a:rPr lang="ja-JP" altLang="en-US" sz="1400" b="1" dirty="0">
                <a:latin typeface="Meiryo UI" panose="020B0604030504040204" pitchFamily="50" charset="-128"/>
                <a:ea typeface="Meiryo UI" panose="020B0604030504040204" pitchFamily="50" charset="-128"/>
              </a:rPr>
              <a:t>．本施設の設置趣旨に鑑み、障害のある方や高齢者のスポーツの振興のためにどのような方策を考えているか８００字以内で述べてください。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37184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その他　特記すべき事項があれば記入してください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i="1" dirty="0">
                <a:solidFill>
                  <a:srgbClr val="FF0000"/>
                </a:solidFill>
                <a:latin typeface="Meiryo UI" panose="020B0604030504040204" pitchFamily="50" charset="-128"/>
                <a:ea typeface="Meiryo UI" panose="020B0604030504040204" pitchFamily="50" charset="-128"/>
              </a:rPr>
              <a:t>　　　　</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9</a:t>
            </a:fld>
            <a:endParaRPr lang="en-US" altLang="ja-JP"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7674188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252</TotalTime>
  <Words>716</Words>
  <Application>Microsoft Office PowerPoint</Application>
  <PresentationFormat>画面に合わせる (4:3)</PresentationFormat>
  <Paragraphs>132</Paragraphs>
  <Slides>9</Slides>
  <Notes>8</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Meiryo UI</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様式第２号　施設名指定管理者事業計画書</dc:title>
  <dc:creator>kndp</dc:creator>
  <cp:lastModifiedBy>小西 達郎</cp:lastModifiedBy>
  <cp:revision>20</cp:revision>
  <dcterms:created xsi:type="dcterms:W3CDTF">2023-01-06T01:54:37Z</dcterms:created>
  <dcterms:modified xsi:type="dcterms:W3CDTF">2025-10-23T04:40:08Z</dcterms:modified>
</cp:coreProperties>
</file>