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1" r:id="rId1"/>
  </p:sldMasterIdLst>
  <p:notesMasterIdLst>
    <p:notesMasterId r:id="rId11"/>
  </p:notesMasterIdLst>
  <p:handoutMasterIdLst>
    <p:handoutMasterId r:id="rId12"/>
  </p:handoutMasterIdLst>
  <p:sldIdLst>
    <p:sldId id="3275" r:id="rId2"/>
    <p:sldId id="3302" r:id="rId3"/>
    <p:sldId id="3299" r:id="rId4"/>
    <p:sldId id="3345" r:id="rId5"/>
    <p:sldId id="3346" r:id="rId6"/>
    <p:sldId id="3350" r:id="rId7"/>
    <p:sldId id="3347" r:id="rId8"/>
    <p:sldId id="3348" r:id="rId9"/>
    <p:sldId id="3349" r:id="rId10"/>
  </p:sldIdLst>
  <p:sldSz cx="9906000" cy="6858000" type="A4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50">
          <p15:clr>
            <a:srgbClr val="A4A3A4"/>
          </p15:clr>
        </p15:guide>
        <p15:guide id="2" orient="horz" pos="3113">
          <p15:clr>
            <a:srgbClr val="A4A3A4"/>
          </p15:clr>
        </p15:guide>
        <p15:guide id="3" orient="horz" pos="1117">
          <p15:clr>
            <a:srgbClr val="A4A3A4"/>
          </p15:clr>
        </p15:guide>
        <p15:guide id="4" orient="horz" pos="3884">
          <p15:clr>
            <a:srgbClr val="A4A3A4"/>
          </p15:clr>
        </p15:guide>
        <p15:guide id="5" pos="3483">
          <p15:clr>
            <a:srgbClr val="A4A3A4"/>
          </p15:clr>
        </p15:guide>
        <p15:guide id="6" pos="398">
          <p15:clr>
            <a:srgbClr val="A4A3A4"/>
          </p15:clr>
        </p15:guide>
        <p15:guide id="7" pos="5842">
          <p15:clr>
            <a:srgbClr val="A4A3A4"/>
          </p15:clr>
        </p15:guide>
        <p15:guide id="8" pos="393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3399FF"/>
    <a:srgbClr val="663300"/>
    <a:srgbClr val="FFCC00"/>
    <a:srgbClr val="FF99FF"/>
    <a:srgbClr val="CC99FF"/>
    <a:srgbClr val="9966FF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9878" autoAdjust="0"/>
  </p:normalViewPr>
  <p:slideViewPr>
    <p:cSldViewPr snapToObjects="1">
      <p:cViewPr varScale="1">
        <p:scale>
          <a:sx n="68" d="100"/>
          <a:sy n="68" d="100"/>
        </p:scale>
        <p:origin x="1148" y="52"/>
      </p:cViewPr>
      <p:guideLst>
        <p:guide orient="horz" pos="2750"/>
        <p:guide orient="horz" pos="3113"/>
        <p:guide orient="horz" pos="1117"/>
        <p:guide orient="horz" pos="3884"/>
        <p:guide pos="3483"/>
        <p:guide pos="398"/>
        <p:guide pos="5842"/>
        <p:guide pos="393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Objects="1">
      <p:cViewPr varScale="1">
        <p:scale>
          <a:sx n="74" d="100"/>
          <a:sy n="74" d="100"/>
        </p:scale>
        <p:origin x="-2142" y="-102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4" rIns="92549" bIns="46274" numCol="1" anchor="t" anchorCtr="0" compatLnSpc="1">
            <a:prstTxWarp prst="textNoShape">
              <a:avLst/>
            </a:prstTxWarp>
          </a:bodyPr>
          <a:lstStyle>
            <a:lvl1pPr defTabSz="926860" eaLnBrk="1" hangingPunct="1">
              <a:spcBef>
                <a:spcPct val="0"/>
              </a:spcBef>
              <a:defRPr sz="11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4" rIns="92549" bIns="46274" numCol="1" anchor="t" anchorCtr="0" compatLnSpc="1">
            <a:prstTxWarp prst="textNoShape">
              <a:avLst/>
            </a:prstTxWarp>
          </a:bodyPr>
          <a:lstStyle>
            <a:lvl1pPr algn="r" defTabSz="926860" eaLnBrk="1" hangingPunct="1">
              <a:spcBef>
                <a:spcPct val="0"/>
              </a:spcBef>
              <a:defRPr sz="9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91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4" rIns="92549" bIns="46274" numCol="1" anchor="b" anchorCtr="0" compatLnSpc="1">
            <a:prstTxWarp prst="textNoShape">
              <a:avLst/>
            </a:prstTxWarp>
          </a:bodyPr>
          <a:lstStyle>
            <a:lvl1pPr defTabSz="926860" eaLnBrk="1" hangingPunct="1">
              <a:spcBef>
                <a:spcPct val="0"/>
              </a:spcBef>
              <a:defRPr sz="9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ja-JP" altLang="en-US"/>
              <a:t>IBM Confidential</a:t>
            </a:r>
            <a:endParaRPr lang="en-US" altLang="ja-JP"/>
          </a:p>
        </p:txBody>
      </p:sp>
      <p:sp>
        <p:nvSpPr>
          <p:cNvPr id="491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4" rIns="92549" bIns="46274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900" smtClean="0"/>
            </a:lvl1pPr>
          </a:lstStyle>
          <a:p>
            <a:pPr>
              <a:defRPr/>
            </a:pPr>
            <a:fld id="{E8A2E1AF-6295-4892-924F-D88A9E8AA1A9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7988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4" rIns="92549" bIns="46274" numCol="1" anchor="t" anchorCtr="0" compatLnSpc="1">
            <a:prstTxWarp prst="textNoShape">
              <a:avLst/>
            </a:prstTxWarp>
          </a:bodyPr>
          <a:lstStyle>
            <a:lvl1pPr defTabSz="926860" eaLnBrk="1" hangingPunct="1">
              <a:spcBef>
                <a:spcPct val="0"/>
              </a:spcBef>
              <a:defRPr sz="1000" b="1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038" y="0"/>
            <a:ext cx="2949575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4" rIns="92549" bIns="46274" numCol="1" anchor="t" anchorCtr="0" compatLnSpc="1">
            <a:prstTxWarp prst="textNoShape">
              <a:avLst/>
            </a:prstTxWarp>
          </a:bodyPr>
          <a:lstStyle>
            <a:lvl1pPr algn="r" defTabSz="926860" eaLnBrk="1" hangingPunct="1">
              <a:spcBef>
                <a:spcPct val="0"/>
              </a:spcBef>
              <a:defRPr sz="9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8025" y="742950"/>
            <a:ext cx="5389563" cy="37306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21225"/>
            <a:ext cx="5448300" cy="447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4" rIns="92549" bIns="462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 noProof="0"/>
              <a:t>Click to edit Master text styles</a:t>
            </a:r>
          </a:p>
          <a:p>
            <a:pPr lvl="1"/>
            <a:r>
              <a:rPr lang="en-US" altLang="ja-JP" noProof="0"/>
              <a:t>Second level</a:t>
            </a:r>
          </a:p>
          <a:p>
            <a:pPr lvl="2"/>
            <a:r>
              <a:rPr lang="en-US" altLang="ja-JP" noProof="0"/>
              <a:t>Third level</a:t>
            </a:r>
          </a:p>
          <a:p>
            <a:pPr lvl="3"/>
            <a:r>
              <a:rPr lang="en-US" altLang="ja-JP" noProof="0"/>
              <a:t>Fourth level</a:t>
            </a:r>
          </a:p>
          <a:p>
            <a:pPr lvl="4"/>
            <a:r>
              <a:rPr lang="en-US" altLang="ja-JP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0863"/>
            <a:ext cx="2947988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4" rIns="92549" bIns="46274" numCol="1" anchor="b" anchorCtr="0" compatLnSpc="1">
            <a:prstTxWarp prst="textNoShape">
              <a:avLst/>
            </a:prstTxWarp>
          </a:bodyPr>
          <a:lstStyle>
            <a:lvl1pPr defTabSz="926860" eaLnBrk="1" hangingPunct="1">
              <a:spcBef>
                <a:spcPct val="0"/>
              </a:spcBef>
              <a:defRPr sz="9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r>
              <a:rPr lang="ja-JP" altLang="en-US"/>
              <a:t>IBM Confidential</a:t>
            </a:r>
            <a:endParaRPr lang="en-US" altLang="ja-JP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038" y="9440863"/>
            <a:ext cx="2949575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549" tIns="46274" rIns="92549" bIns="46274" numCol="1" anchor="b" anchorCtr="0" compatLnSpc="1">
            <a:prstTxWarp prst="textNoShape">
              <a:avLst/>
            </a:prstTxWarp>
          </a:bodyPr>
          <a:lstStyle>
            <a:lvl1pPr algn="r" defTabSz="923925" eaLnBrk="1" hangingPunct="1">
              <a:defRPr sz="900" smtClean="0"/>
            </a:lvl1pPr>
          </a:lstStyle>
          <a:p>
            <a:pPr>
              <a:defRPr/>
            </a:pPr>
            <a:fld id="{ED9C8A06-E8EC-487B-9B99-F44495174E75}" type="slidenum">
              <a:rPr lang="ja-JP" altLang="en-US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AEF150A-E7E3-4D1C-A74D-97A2A952951D}" type="slidenum">
              <a:rPr lang="ja-JP" altLang="en-US"/>
              <a:pPr/>
              <a:t>1</a:t>
            </a:fld>
            <a:endParaRPr lang="en-US" altLang="ja-JP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A4A27C97-9435-4834-8E7A-045EB8207DEF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9FAB631-27EE-49C2-8B9B-7BA633FEE87B}" type="slidenum">
              <a:rPr lang="ja-JP" altLang="en-US"/>
              <a:pPr/>
              <a:t>3</a:t>
            </a:fld>
            <a:endParaRPr lang="en-US" altLang="ja-JP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FC967AB9-C00C-40E6-89EB-34D2A910D86C}" type="slidenum">
              <a:rPr lang="ja-JP" altLang="en-US"/>
              <a:pPr/>
              <a:t>4</a:t>
            </a:fld>
            <a:endParaRPr lang="en-US" altLang="ja-JP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DF891FD-45F0-4601-8C79-752A26B7F008}" type="slidenum">
              <a:rPr lang="ja-JP" altLang="en-US"/>
              <a:pPr/>
              <a:t>5</a:t>
            </a:fld>
            <a:endParaRPr lang="en-US" altLang="ja-JP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DF891FD-45F0-4601-8C79-752A26B7F008}" type="slidenum">
              <a:rPr lang="ja-JP" altLang="en-US"/>
              <a:pPr/>
              <a:t>6</a:t>
            </a:fld>
            <a:endParaRPr lang="en-US" altLang="ja-JP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9460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E2116336-90B2-465E-B815-E3EA693FE14C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B997DFB-F784-4A3A-8F2E-28AB8F1D41F2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922338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9223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D6B30EDF-3986-43A4-BF75-23438644B650}" type="slidenum">
              <a:rPr lang="ja-JP" altLang="en-US"/>
              <a:pPr/>
              <a:t>9</a:t>
            </a:fld>
            <a:endParaRPr lang="en-US" altLang="ja-JP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4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3783520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0211451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143629053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6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29138072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7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4291181111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8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88717023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10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644708096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34666563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9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12499659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5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189246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/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defRPr/>
            </a:pPr>
            <a:endParaRPr kumimoji="1" lang="ja-JP" altLang="en-US" sz="2000" b="1" dirty="0">
              <a:solidFill>
                <a:schemeClr val="accent1"/>
              </a:solidFill>
            </a:endParaRPr>
          </a:p>
        </p:txBody>
      </p:sp>
      <p:sp>
        <p:nvSpPr>
          <p:cNvPr id="3" name="Rectangle 3"/>
          <p:cNvSpPr>
            <a:spLocks noGrp="1" noChangeArrowheads="1"/>
          </p:cNvSpPr>
          <p:nvPr/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 rIns="45720"/>
          <a:lstStyle>
            <a:lvl1pPr marL="192088" indent="-19208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1000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/>
            </a:pPr>
            <a:endParaRPr kumimoji="1" lang="ja-JP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7208544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501650" y="122238"/>
            <a:ext cx="8915400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Header text</a:t>
            </a:r>
          </a:p>
        </p:txBody>
      </p:sp>
      <p:sp>
        <p:nvSpPr>
          <p:cNvPr id="1027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95300" y="1341438"/>
            <a:ext cx="8915400" cy="5192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5720" tIns="4572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ja-JP"/>
              <a:t>Level One Text</a:t>
            </a:r>
          </a:p>
          <a:p>
            <a:pPr lvl="1"/>
            <a:r>
              <a:rPr lang="en-US" altLang="ja-JP"/>
              <a:t>Level Two Text</a:t>
            </a:r>
          </a:p>
          <a:p>
            <a:pPr lvl="2"/>
            <a:r>
              <a:rPr lang="en-US" altLang="ja-JP"/>
              <a:t>Level Three Text</a:t>
            </a:r>
          </a:p>
          <a:p>
            <a:pPr lvl="3"/>
            <a:r>
              <a:rPr lang="en-US" altLang="ja-JP"/>
              <a:t>Level Four Text</a:t>
            </a:r>
          </a:p>
          <a:p>
            <a:pPr lvl="4"/>
            <a:r>
              <a:rPr lang="en-US" altLang="ja-JP"/>
              <a:t>Level Five Text</a:t>
            </a:r>
          </a:p>
        </p:txBody>
      </p:sp>
      <p:sp>
        <p:nvSpPr>
          <p:cNvPr id="1435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 rot="10800000" flipV="1">
            <a:off x="9372600" y="6418263"/>
            <a:ext cx="476250" cy="439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44000" tIns="6840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358E0C3D-77A1-4E59-8B9C-10C0994CB160}" type="slidenum">
              <a:rPr lang="en-GB" altLang="ja-JP"/>
              <a:pPr>
                <a:defRPr/>
              </a:pPr>
              <a:t>‹#›</a:t>
            </a:fld>
            <a:endParaRPr lang="en-GB" altLang="ja-JP"/>
          </a:p>
        </p:txBody>
      </p:sp>
      <p:sp>
        <p:nvSpPr>
          <p:cNvPr id="1029" name="Line 8"/>
          <p:cNvSpPr>
            <a:spLocks noChangeShapeType="1"/>
          </p:cNvSpPr>
          <p:nvPr/>
        </p:nvSpPr>
        <p:spPr bwMode="auto">
          <a:xfrm>
            <a:off x="495300" y="633413"/>
            <a:ext cx="8915400" cy="0"/>
          </a:xfrm>
          <a:prstGeom prst="line">
            <a:avLst/>
          </a:prstGeom>
          <a:noFill/>
          <a:ln w="38100" cmpd="dbl">
            <a:solidFill>
              <a:srgbClr val="80808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597" r:id="rId1"/>
    <p:sldLayoutId id="2147485598" r:id="rId2"/>
    <p:sldLayoutId id="2147485599" r:id="rId3"/>
    <p:sldLayoutId id="2147485600" r:id="rId4"/>
    <p:sldLayoutId id="2147485601" r:id="rId5"/>
    <p:sldLayoutId id="2147485602" r:id="rId6"/>
    <p:sldLayoutId id="2147485603" r:id="rId7"/>
    <p:sldLayoutId id="2147485604" r:id="rId8"/>
    <p:sldLayoutId id="2147485605" r:id="rId9"/>
    <p:sldLayoutId id="2147485606" r:id="rId10"/>
    <p:sldLayoutId id="2147485607" r:id="rId11"/>
  </p:sldLayoutIdLst>
  <p:transition/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+mj-lt"/>
          <a:ea typeface="+mj-ea"/>
          <a:cs typeface="ＭＳ Ｐゴシック" pitchFamily="50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ＭＳ Ｐゴシック" pitchFamily="50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ＭＳ Ｐゴシック" pitchFamily="50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ＭＳ Ｐゴシック" pitchFamily="50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b="1">
          <a:solidFill>
            <a:schemeClr val="accent1"/>
          </a:solidFill>
          <a:latin typeface="Arial" charset="0"/>
          <a:ea typeface="ＭＳ Ｐゴシック" pitchFamily="50" charset="-128"/>
          <a:cs typeface="Arial" charset="0"/>
        </a:defRPr>
      </a:lvl9pPr>
    </p:titleStyle>
    <p:bodyStyle>
      <a:lvl1pPr marL="192088" indent="-192088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umimoji="1" sz="1600">
          <a:solidFill>
            <a:schemeClr val="tx1"/>
          </a:solidFill>
          <a:latin typeface="+mn-lt"/>
          <a:ea typeface="+mn-ea"/>
          <a:cs typeface="ＭＳ Ｐゴシック" pitchFamily="50" charset="-128"/>
        </a:defRPr>
      </a:lvl1pPr>
      <a:lvl2pPr marL="463550" indent="-185738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Ø"/>
        <a:defRPr kumimoji="1" sz="1400">
          <a:solidFill>
            <a:schemeClr val="tx1"/>
          </a:solidFill>
          <a:latin typeface="+mn-lt"/>
          <a:ea typeface="+mn-ea"/>
          <a:cs typeface="ＭＳ Ｐゴシック" pitchFamily="50" charset="-128"/>
        </a:defRPr>
      </a:lvl2pPr>
      <a:lvl3pPr marL="768350" indent="-193675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ü"/>
        <a:defRPr kumimoji="1" sz="1200">
          <a:solidFill>
            <a:schemeClr val="tx1"/>
          </a:solidFill>
          <a:latin typeface="+mn-lt"/>
          <a:ea typeface="+mn-ea"/>
          <a:cs typeface="ＭＳ Ｐゴシック" pitchFamily="50" charset="-128"/>
        </a:defRPr>
      </a:lvl3pPr>
      <a:lvl4pPr marL="1052513" indent="-180975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SimSun" panose="02010600030101010101" pitchFamily="2" charset="-122"/>
        <a:buChar char="-"/>
        <a:defRPr kumimoji="1" sz="1000">
          <a:solidFill>
            <a:schemeClr val="tx1"/>
          </a:solidFill>
          <a:latin typeface="+mn-lt"/>
          <a:ea typeface="+mn-ea"/>
          <a:cs typeface="ＭＳ Ｐゴシック" pitchFamily="50" charset="-128"/>
        </a:defRPr>
      </a:lvl4pPr>
      <a:lvl5pPr marL="1381125" indent="-146050" algn="l" rtl="0" eaLnBrk="0" fontAlgn="base" hangingPunct="0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ＭＳ Ｐゴシック" pitchFamily="50" charset="-128"/>
        </a:defRPr>
      </a:lvl5pPr>
      <a:lvl6pPr marL="18383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6pPr>
      <a:lvl7pPr marL="22955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7pPr>
      <a:lvl8pPr marL="27527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8pPr>
      <a:lvl9pPr marL="3209925" indent="-146050" algn="l" rtl="0" fontAlgn="base">
        <a:lnSpc>
          <a:spcPct val="104000"/>
        </a:lnSpc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kumimoji="1" sz="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9B87B01E-EEC5-4F34-89E2-10AD7070A8B8}" type="slidenum">
              <a:rPr lang="en-GB" altLang="ja-JP">
                <a:solidFill>
                  <a:schemeClr val="accent1"/>
                </a:solidFill>
              </a:rPr>
              <a:pPr/>
              <a:t>1</a:t>
            </a:fld>
            <a:endParaRPr lang="en-GB" altLang="ja-JP">
              <a:solidFill>
                <a:schemeClr val="accent1"/>
              </a:solidFill>
            </a:endParaRPr>
          </a:p>
        </p:txBody>
      </p:sp>
      <p:sp>
        <p:nvSpPr>
          <p:cNvPr id="15363" name="Text Box 9"/>
          <p:cNvSpPr txBox="1">
            <a:spLocks noChangeArrowheads="1"/>
          </p:cNvSpPr>
          <p:nvPr/>
        </p:nvSpPr>
        <p:spPr bwMode="auto">
          <a:xfrm>
            <a:off x="-87313" y="117475"/>
            <a:ext cx="9993313" cy="341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6350" algn="ctr">
                <a:solidFill>
                  <a:srgbClr val="000000"/>
                </a:solidFill>
                <a:miter lim="800000"/>
                <a:headEnd/>
                <a:tailEnd type="none" w="lg" len="lg"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en-US" altLang="ja-JP" sz="1600" b="1">
                <a:latin typeface="ＭＳ 明朝" panose="02020609040205080304" pitchFamily="17" charset="-128"/>
                <a:ea typeface="ＭＳ 明朝" panose="02020609040205080304" pitchFamily="17" charset="-128"/>
              </a:rPr>
              <a:t> </a:t>
            </a:r>
            <a:r>
              <a:rPr lang="ja-JP" altLang="en-US" sz="1600" b="1">
                <a:latin typeface="ＭＳ 明朝" panose="02020609040205080304" pitchFamily="17" charset="-128"/>
                <a:ea typeface="ＭＳ 明朝" panose="02020609040205080304" pitchFamily="17" charset="-128"/>
              </a:rPr>
              <a:t>　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様式４</a:t>
            </a:r>
            <a:r>
              <a:rPr lang="en-US" altLang="ja-JP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 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企画提案書</a:t>
            </a:r>
            <a:endParaRPr lang="ja-JP" altLang="en-US" sz="1400" b="1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15364" name="Rectangle 12"/>
          <p:cNvSpPr>
            <a:spLocks noChangeArrowheads="1"/>
          </p:cNvSpPr>
          <p:nvPr/>
        </p:nvSpPr>
        <p:spPr bwMode="auto">
          <a:xfrm>
            <a:off x="0" y="0"/>
            <a:ext cx="9906000" cy="457200"/>
          </a:xfrm>
          <a:prstGeom prst="rect">
            <a:avLst/>
          </a:prstGeom>
          <a:noFill/>
          <a:ln>
            <a:noFill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905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10000"/>
              </a:spcBef>
            </a:pPr>
            <a:endParaRPr lang="ja-JP" altLang="ja-JP"/>
          </a:p>
        </p:txBody>
      </p:sp>
      <p:sp>
        <p:nvSpPr>
          <p:cNvPr id="15365" name="タイトル 12"/>
          <p:cNvSpPr>
            <a:spLocks/>
          </p:cNvSpPr>
          <p:nvPr/>
        </p:nvSpPr>
        <p:spPr bwMode="auto">
          <a:xfrm>
            <a:off x="495300" y="2986088"/>
            <a:ext cx="8915400" cy="901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bIns="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/>
            <a:r>
              <a:rPr kumimoji="1" lang="ja-JP" altLang="en-US" sz="2000" b="1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金沢市デジタルミュージアム構築業務　企画提案書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44450"/>
            <a:ext cx="8915400" cy="576263"/>
          </a:xfrm>
        </p:spPr>
        <p:txBody>
          <a:bodyPr/>
          <a:lstStyle/>
          <a:p>
            <a:pPr eaLnBrk="1" hangingPunct="1"/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 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１．基本事項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 </a:t>
            </a:r>
            <a:b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）組織体制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</a:t>
            </a:r>
            <a:endParaRPr lang="ja-JP" altLang="en-US" sz="12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7411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E60E3D2-BBE1-4F1D-84D0-874906289760}" type="slidenum">
              <a:rPr lang="en-GB" altLang="ja-JP">
                <a:solidFill>
                  <a:schemeClr val="accent1"/>
                </a:solidFill>
              </a:rPr>
              <a:pPr/>
              <a:t>2</a:t>
            </a:fld>
            <a:endParaRPr lang="en-GB" altLang="ja-JP">
              <a:solidFill>
                <a:schemeClr val="accent1"/>
              </a:solidFill>
            </a:endParaRPr>
          </a:p>
        </p:txBody>
      </p:sp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495300" y="692150"/>
            <a:ext cx="863600" cy="649288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ja-JP" altLang="en-US" sz="12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記載内容</a:t>
            </a:r>
          </a:p>
        </p:txBody>
      </p:sp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1358900" y="692150"/>
            <a:ext cx="8058150" cy="6492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システム構築に係る組織体制、推進方法、プロジェクト管理方法について記載すること。</a:t>
            </a:r>
          </a:p>
        </p:txBody>
      </p:sp>
      <p:sp>
        <p:nvSpPr>
          <p:cNvPr id="17414" name="Rectangle 5"/>
          <p:cNvSpPr>
            <a:spLocks noChangeArrowheads="1"/>
          </p:cNvSpPr>
          <p:nvPr/>
        </p:nvSpPr>
        <p:spPr bwMode="auto">
          <a:xfrm>
            <a:off x="501650" y="1412875"/>
            <a:ext cx="8915400" cy="50053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ja-JP" altLang="en-US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44450"/>
            <a:ext cx="8915400" cy="576263"/>
          </a:xfrm>
        </p:spPr>
        <p:txBody>
          <a:bodyPr/>
          <a:lstStyle/>
          <a:p>
            <a:pPr eaLnBrk="1" hangingPunct="1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 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２．システムの概要に関する事項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 </a:t>
            </a:r>
            <a:b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）システムの機能充足及び充実度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</a:t>
            </a:r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19459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4C40379-4E8A-4CE1-BC3E-316D67A96841}" type="slidenum">
              <a:rPr lang="en-GB" altLang="ja-JP">
                <a:solidFill>
                  <a:schemeClr val="accent1"/>
                </a:solidFill>
              </a:rPr>
              <a:pPr/>
              <a:t>3</a:t>
            </a:fld>
            <a:endParaRPr lang="en-GB" altLang="ja-JP">
              <a:solidFill>
                <a:schemeClr val="accent1"/>
              </a:solidFill>
            </a:endParaRPr>
          </a:p>
        </p:txBody>
      </p:sp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495300" y="692150"/>
            <a:ext cx="863600" cy="649288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ja-JP" altLang="en-US" sz="12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記載内容</a:t>
            </a:r>
          </a:p>
        </p:txBody>
      </p:sp>
      <p:sp>
        <p:nvSpPr>
          <p:cNvPr id="19461" name="Rectangle 5"/>
          <p:cNvSpPr>
            <a:spLocks noChangeArrowheads="1"/>
          </p:cNvSpPr>
          <p:nvPr/>
        </p:nvSpPr>
        <p:spPr bwMode="auto">
          <a:xfrm>
            <a:off x="1358900" y="692150"/>
            <a:ext cx="8058150" cy="6492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システムの概要や基本機能について記載すること。</a:t>
            </a:r>
          </a:p>
        </p:txBody>
      </p:sp>
      <p:sp>
        <p:nvSpPr>
          <p:cNvPr id="19462" name="Rectangle 5"/>
          <p:cNvSpPr>
            <a:spLocks noChangeArrowheads="1"/>
          </p:cNvSpPr>
          <p:nvPr/>
        </p:nvSpPr>
        <p:spPr bwMode="auto">
          <a:xfrm>
            <a:off x="501650" y="1412875"/>
            <a:ext cx="8915400" cy="50053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ja-JP" altLang="en-US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44450"/>
            <a:ext cx="8915400" cy="576263"/>
          </a:xfrm>
        </p:spPr>
        <p:txBody>
          <a:bodyPr/>
          <a:lstStyle/>
          <a:p>
            <a:pPr eaLnBrk="1" hangingPunct="1"/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 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３．構築作業等に関する事項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 </a:t>
            </a:r>
            <a:b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）構築全般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</a:t>
            </a:r>
            <a:endParaRPr lang="ja-JP" altLang="en-US" sz="12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1507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0656C4F7-EE32-4D2C-8095-A338346D82A0}" type="slidenum">
              <a:rPr lang="en-GB" altLang="ja-JP">
                <a:solidFill>
                  <a:schemeClr val="accent1"/>
                </a:solidFill>
              </a:rPr>
              <a:pPr/>
              <a:t>4</a:t>
            </a:fld>
            <a:endParaRPr lang="en-GB" altLang="ja-JP">
              <a:solidFill>
                <a:schemeClr val="accent1"/>
              </a:solidFill>
            </a:endParaRPr>
          </a:p>
        </p:txBody>
      </p:sp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495300" y="692150"/>
            <a:ext cx="863600" cy="649288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ja-JP" altLang="en-US" sz="12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記載内容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1358900" y="692150"/>
            <a:ext cx="8058150" cy="6492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構築スケジュール、サイト設計、アクセシビリティ対応について記載すること。</a:t>
            </a:r>
          </a:p>
        </p:txBody>
      </p:sp>
      <p:sp>
        <p:nvSpPr>
          <p:cNvPr id="21510" name="Rectangle 5"/>
          <p:cNvSpPr>
            <a:spLocks noChangeArrowheads="1"/>
          </p:cNvSpPr>
          <p:nvPr/>
        </p:nvSpPr>
        <p:spPr bwMode="auto">
          <a:xfrm>
            <a:off x="501650" y="1412875"/>
            <a:ext cx="8915400" cy="50053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ja-JP" altLang="en-US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44450"/>
            <a:ext cx="8915400" cy="576263"/>
          </a:xfrm>
        </p:spPr>
        <p:txBody>
          <a:bodyPr/>
          <a:lstStyle/>
          <a:p>
            <a:pPr eaLnBrk="1" hangingPunct="1"/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 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３．構築作業等に関する事項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 </a:t>
            </a:r>
            <a:b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）デザイン性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</a:t>
            </a:r>
            <a:endParaRPr lang="ja-JP" altLang="en-US" sz="12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D6388C3-2A9B-484B-A2AB-E0EBD5A2789C}" type="slidenum">
              <a:rPr lang="en-GB" altLang="ja-JP">
                <a:solidFill>
                  <a:schemeClr val="accent1"/>
                </a:solidFill>
              </a:rPr>
              <a:pPr/>
              <a:t>5</a:t>
            </a:fld>
            <a:endParaRPr lang="en-GB" altLang="ja-JP">
              <a:solidFill>
                <a:schemeClr val="accent1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95300" y="692150"/>
            <a:ext cx="863600" cy="649288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ja-JP" altLang="en-US" sz="12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記載内容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358900" y="692150"/>
            <a:ext cx="8058150" cy="6492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閲覧者にとって見やすく、情報が伝わりやすいデザインを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案記載すること。</a:t>
            </a:r>
            <a:endParaRPr lang="en-US" altLang="ja-JP" sz="1200" dirty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  <a:p>
            <a:pPr eaLnBrk="1" hangingPunct="1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※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トップページ（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PC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・スマートフォン・タブレット）、所蔵作品閲覧ページをそれぞれ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2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案ずつ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01650" y="1412875"/>
            <a:ext cx="8915400" cy="50053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ja-JP" altLang="en-US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44450"/>
            <a:ext cx="8915400" cy="576263"/>
          </a:xfrm>
        </p:spPr>
        <p:txBody>
          <a:bodyPr/>
          <a:lstStyle/>
          <a:p>
            <a:pPr eaLnBrk="1" hangingPunct="1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 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３．構築作業等に関する事項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 </a:t>
            </a:r>
            <a:b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3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）コンテンツの内容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</a:t>
            </a:r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3555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5D6388C3-2A9B-484B-A2AB-E0EBD5A2789C}" type="slidenum">
              <a:rPr lang="en-GB" altLang="ja-JP">
                <a:solidFill>
                  <a:schemeClr val="accent1"/>
                </a:solidFill>
              </a:rPr>
              <a:pPr/>
              <a:t>6</a:t>
            </a:fld>
            <a:endParaRPr lang="en-GB" altLang="ja-JP">
              <a:solidFill>
                <a:schemeClr val="accent1"/>
              </a:solidFill>
            </a:endParaRP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495300" y="692150"/>
            <a:ext cx="863600" cy="649288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ja-JP" altLang="en-US" sz="12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記載内容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358900" y="692150"/>
            <a:ext cx="8058150" cy="6492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３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D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・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AR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等デジタルコンテンツ、展示解説等動画コンテンツについて記載すること。</a:t>
            </a:r>
          </a:p>
        </p:txBody>
      </p:sp>
      <p:sp>
        <p:nvSpPr>
          <p:cNvPr id="23558" name="Rectangle 5"/>
          <p:cNvSpPr>
            <a:spLocks noChangeArrowheads="1"/>
          </p:cNvSpPr>
          <p:nvPr/>
        </p:nvSpPr>
        <p:spPr bwMode="auto">
          <a:xfrm>
            <a:off x="501650" y="1412875"/>
            <a:ext cx="8915400" cy="50053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ja-JP" altLang="en-US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16469547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44450"/>
            <a:ext cx="8915400" cy="576263"/>
          </a:xfrm>
        </p:spPr>
        <p:txBody>
          <a:bodyPr/>
          <a:lstStyle/>
          <a:p>
            <a:pPr eaLnBrk="1" hangingPunct="1"/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 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４．システム全般に関する事項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 </a:t>
            </a:r>
            <a:b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1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）システム構成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</a:t>
            </a:r>
            <a:endParaRPr lang="ja-JP" altLang="en-US" sz="12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5603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699EE885-7826-41F8-890E-71C0F8458542}" type="slidenum">
              <a:rPr lang="en-GB" altLang="ja-JP">
                <a:solidFill>
                  <a:schemeClr val="accent1"/>
                </a:solidFill>
              </a:rPr>
              <a:pPr/>
              <a:t>7</a:t>
            </a:fld>
            <a:endParaRPr lang="en-GB" altLang="ja-JP">
              <a:solidFill>
                <a:schemeClr val="accent1"/>
              </a:solidFill>
            </a:endParaRPr>
          </a:p>
        </p:txBody>
      </p:sp>
      <p:sp>
        <p:nvSpPr>
          <p:cNvPr id="25604" name="Rectangle 4"/>
          <p:cNvSpPr>
            <a:spLocks noChangeArrowheads="1"/>
          </p:cNvSpPr>
          <p:nvPr/>
        </p:nvSpPr>
        <p:spPr bwMode="auto">
          <a:xfrm>
            <a:off x="495300" y="692150"/>
            <a:ext cx="863600" cy="649288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ja-JP" altLang="en-US" sz="12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記載内容</a:t>
            </a:r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358900" y="692150"/>
            <a:ext cx="8058150" cy="6492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</a:rPr>
              <a:t>システム構成、処理能力、データ容量の確保、性能値について記載すること。</a:t>
            </a:r>
          </a:p>
        </p:txBody>
      </p:sp>
      <p:sp>
        <p:nvSpPr>
          <p:cNvPr id="25606" name="Rectangle 5"/>
          <p:cNvSpPr>
            <a:spLocks noChangeArrowheads="1"/>
          </p:cNvSpPr>
          <p:nvPr/>
        </p:nvSpPr>
        <p:spPr bwMode="auto">
          <a:xfrm>
            <a:off x="501650" y="1412875"/>
            <a:ext cx="8915400" cy="50053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ja-JP" altLang="en-US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44450"/>
            <a:ext cx="8915400" cy="576263"/>
          </a:xfrm>
        </p:spPr>
        <p:txBody>
          <a:bodyPr/>
          <a:lstStyle/>
          <a:p>
            <a:pPr eaLnBrk="1" hangingPunct="1"/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 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４．システム全般に関する事項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 </a:t>
            </a:r>
            <a:b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2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）セキュリティ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</a:t>
            </a:r>
            <a:endParaRPr lang="ja-JP" altLang="en-US" sz="1200" dirty="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7651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C85E791A-6EE0-4C1E-A448-591A5FA8EBE1}" type="slidenum">
              <a:rPr lang="en-GB" altLang="ja-JP">
                <a:solidFill>
                  <a:schemeClr val="accent1"/>
                </a:solidFill>
              </a:rPr>
              <a:pPr/>
              <a:t>8</a:t>
            </a:fld>
            <a:endParaRPr lang="en-GB" altLang="ja-JP">
              <a:solidFill>
                <a:schemeClr val="accent1"/>
              </a:solidFill>
            </a:endParaRPr>
          </a:p>
        </p:txBody>
      </p:sp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495300" y="692150"/>
            <a:ext cx="863600" cy="649288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ja-JP" altLang="en-US" sz="12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記載内容</a:t>
            </a:r>
          </a:p>
        </p:txBody>
      </p:sp>
      <p:sp>
        <p:nvSpPr>
          <p:cNvPr id="27653" name="Rectangle 5"/>
          <p:cNvSpPr>
            <a:spLocks noChangeArrowheads="1"/>
          </p:cNvSpPr>
          <p:nvPr/>
        </p:nvSpPr>
        <p:spPr bwMode="auto">
          <a:xfrm>
            <a:off x="1358900" y="692150"/>
            <a:ext cx="8058150" cy="6492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セキュリティ対策、ホームページ、コンテンツの管理方法について記載すること。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501650" y="1412875"/>
            <a:ext cx="8915400" cy="50053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ja-JP" altLang="en-US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44450"/>
            <a:ext cx="8915400" cy="576263"/>
          </a:xfrm>
        </p:spPr>
        <p:txBody>
          <a:bodyPr/>
          <a:lstStyle/>
          <a:p>
            <a:pPr eaLnBrk="1" hangingPunct="1"/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 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４．システム全般に関する事項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 </a:t>
            </a:r>
            <a:b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</a:b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【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（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3</a:t>
            </a:r>
            <a:r>
              <a:rPr lang="ja-JP" altLang="en-US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）運用保守</a:t>
            </a:r>
            <a:r>
              <a:rPr lang="en-US" altLang="ja-JP" sz="1200">
                <a:latin typeface="游ゴシック" panose="020B0400000000000000" pitchFamily="50" charset="-128"/>
                <a:ea typeface="游ゴシック" panose="020B0400000000000000" pitchFamily="50" charset="-128"/>
                <a:cs typeface="Arial" panose="020B0604020202020204" pitchFamily="34" charset="0"/>
              </a:rPr>
              <a:t>】</a:t>
            </a:r>
            <a:endParaRPr lang="ja-JP" altLang="en-US" sz="1200">
              <a:latin typeface="游ゴシック" panose="020B0400000000000000" pitchFamily="50" charset="-128"/>
              <a:ea typeface="游ゴシック" panose="020B0400000000000000" pitchFamily="50" charset="-128"/>
              <a:cs typeface="Arial" panose="020B0604020202020204" pitchFamily="34" charset="0"/>
            </a:endParaRPr>
          </a:p>
        </p:txBody>
      </p:sp>
      <p:sp>
        <p:nvSpPr>
          <p:cNvPr id="29699" name="スライド番号プレースホルダ 3"/>
          <p:cNvSpPr>
            <a:spLocks noGrp="1"/>
          </p:cNvSpPr>
          <p:nvPr>
            <p:ph type="sldNum" sz="quarter" idx="429496729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fld id="{18D695E6-F546-45C2-8000-DF1EB4908C0A}" type="slidenum">
              <a:rPr lang="en-GB" altLang="ja-JP">
                <a:solidFill>
                  <a:schemeClr val="accent1"/>
                </a:solidFill>
              </a:rPr>
              <a:pPr/>
              <a:t>9</a:t>
            </a:fld>
            <a:endParaRPr lang="en-GB" altLang="ja-JP">
              <a:solidFill>
                <a:schemeClr val="accent1"/>
              </a:solidFill>
            </a:endParaRP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95300" y="692150"/>
            <a:ext cx="863600" cy="649288"/>
          </a:xfrm>
          <a:prstGeom prst="rect">
            <a:avLst/>
          </a:prstGeom>
          <a:solidFill>
            <a:schemeClr val="accent2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wrap="none"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Font typeface="Wingdings" panose="05000000000000000000" pitchFamily="2" charset="2"/>
              <a:buNone/>
            </a:pPr>
            <a:r>
              <a:rPr lang="ja-JP" altLang="en-US" sz="1200" b="1">
                <a:latin typeface="游ゴシック" panose="020B0400000000000000" pitchFamily="50" charset="-128"/>
                <a:ea typeface="游ゴシック" panose="020B0400000000000000" pitchFamily="50" charset="-128"/>
              </a:rPr>
              <a:t>記載内容</a:t>
            </a:r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1358900" y="692150"/>
            <a:ext cx="8058150" cy="6492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運用保守体制、システムの機能向上、基盤となる</a:t>
            </a:r>
            <a:r>
              <a:rPr lang="en-US" altLang="ja-JP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OS</a:t>
            </a:r>
            <a:r>
              <a:rPr lang="ja-JP" altLang="en-US" sz="1200" dirty="0">
                <a:latin typeface="游ゴシック" panose="020B0400000000000000" pitchFamily="50" charset="-128"/>
                <a:ea typeface="游ゴシック" panose="020B0400000000000000" pitchFamily="50" charset="-128"/>
              </a:rPr>
              <a:t>等の修正パッチに対する対応等について記載すること。</a:t>
            </a:r>
          </a:p>
        </p:txBody>
      </p:sp>
      <p:sp>
        <p:nvSpPr>
          <p:cNvPr id="29702" name="Rectangle 5"/>
          <p:cNvSpPr>
            <a:spLocks noChangeArrowheads="1"/>
          </p:cNvSpPr>
          <p:nvPr/>
        </p:nvSpPr>
        <p:spPr bwMode="auto">
          <a:xfrm>
            <a:off x="501650" y="1412875"/>
            <a:ext cx="8915400" cy="5005388"/>
          </a:xfrm>
          <a:prstGeom prst="rect">
            <a:avLst/>
          </a:prstGeom>
          <a:solidFill>
            <a:schemeClr val="bg1"/>
          </a:solidFill>
          <a:ln w="6350" algn="ctr">
            <a:solidFill>
              <a:schemeClr val="tx1"/>
            </a:solidFill>
            <a:miter lim="800000"/>
            <a:headEnd/>
            <a:tailEnd type="none" w="lg" len="lg"/>
          </a:ln>
        </p:spPr>
        <p:txBody>
          <a:bodyPr lIns="90000" tIns="46800" rIns="90000" bIns="46800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ja-JP" altLang="en-US" sz="120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3_BCS Template White Background">
  <a:themeElements>
    <a:clrScheme name="3_BCS Template White Background 1">
      <a:dk1>
        <a:srgbClr val="000000"/>
      </a:dk1>
      <a:lt1>
        <a:srgbClr val="FFFFFF"/>
      </a:lt1>
      <a:dk2>
        <a:srgbClr val="061DC8"/>
      </a:dk2>
      <a:lt2>
        <a:srgbClr val="727272"/>
      </a:lt2>
      <a:accent1>
        <a:srgbClr val="7889FB"/>
      </a:accent1>
      <a:accent2>
        <a:srgbClr val="C7CDFD"/>
      </a:accent2>
      <a:accent3>
        <a:srgbClr val="FFFFFF"/>
      </a:accent3>
      <a:accent4>
        <a:srgbClr val="000000"/>
      </a:accent4>
      <a:accent5>
        <a:srgbClr val="BEC4FD"/>
      </a:accent5>
      <a:accent6>
        <a:srgbClr val="B4BAE5"/>
      </a:accent6>
      <a:hlink>
        <a:srgbClr val="669900"/>
      </a:hlink>
      <a:folHlink>
        <a:srgbClr val="8CC800"/>
      </a:folHlink>
    </a:clrScheme>
    <a:fontScheme name="3_BCS Template White Background">
      <a:majorFont>
        <a:latin typeface="Arial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107763" dir="2700000" algn="ctr" rotWithShape="0">
            <a:schemeClr val="bg2">
              <a:alpha val="50000"/>
            </a:schemeClr>
          </a:outerShdw>
        </a:effec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1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50" charset="-128"/>
            <a:cs typeface="Arial" charset="0"/>
          </a:defRPr>
        </a:defPPr>
      </a:lstStyle>
    </a:lnDef>
  </a:objectDefaults>
  <a:extraClrSchemeLst>
    <a:extraClrScheme>
      <a:clrScheme name="3_BCS Template White Background 1">
        <a:dk1>
          <a:srgbClr val="000000"/>
        </a:dk1>
        <a:lt1>
          <a:srgbClr val="FFFFFF"/>
        </a:lt1>
        <a:dk2>
          <a:srgbClr val="061DC8"/>
        </a:dk2>
        <a:lt2>
          <a:srgbClr val="727272"/>
        </a:lt2>
        <a:accent1>
          <a:srgbClr val="7889FB"/>
        </a:accent1>
        <a:accent2>
          <a:srgbClr val="C7CDFD"/>
        </a:accent2>
        <a:accent3>
          <a:srgbClr val="FFFFFF"/>
        </a:accent3>
        <a:accent4>
          <a:srgbClr val="000000"/>
        </a:accent4>
        <a:accent5>
          <a:srgbClr val="BEC4FD"/>
        </a:accent5>
        <a:accent6>
          <a:srgbClr val="B4BAE5"/>
        </a:accent6>
        <a:hlink>
          <a:srgbClr val="669900"/>
        </a:hlink>
        <a:folHlink>
          <a:srgbClr val="8CC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88523</TotalTime>
  <Words>343</Words>
  <Application>Microsoft Office PowerPoint</Application>
  <PresentationFormat>A4 210 x 297 mm</PresentationFormat>
  <Paragraphs>45</Paragraphs>
  <Slides>9</Slides>
  <Notes>9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6" baseType="lpstr">
      <vt:lpstr>ＭＳ ゴシック</vt:lpstr>
      <vt:lpstr>ＭＳ 明朝</vt:lpstr>
      <vt:lpstr>SimSun</vt:lpstr>
      <vt:lpstr>游ゴシック</vt:lpstr>
      <vt:lpstr>Arial</vt:lpstr>
      <vt:lpstr>Wingdings</vt:lpstr>
      <vt:lpstr>3_BCS Template White Background</vt:lpstr>
      <vt:lpstr>PowerPoint プレゼンテーション</vt:lpstr>
      <vt:lpstr>【 １．基本事項】  【（1）組織体制】</vt:lpstr>
      <vt:lpstr>【 ２．システムの概要に関する事項】  【（1）システムの機能充足及び充実度】</vt:lpstr>
      <vt:lpstr>【 ３．構築作業等に関する事項】  【（1）構築全般】</vt:lpstr>
      <vt:lpstr>【 ３．構築作業等に関する事項】  【（2）デザイン性】</vt:lpstr>
      <vt:lpstr>【 ３．構築作業等に関する事項】  【（3）コンテンツの内容】</vt:lpstr>
      <vt:lpstr>【 ４．システム全般に関する事項】  【（1）システム構成】</vt:lpstr>
      <vt:lpstr>【 ４．システム全般に関する事項】  【（2）セキュリティ】</vt:lpstr>
      <vt:lpstr>【 ４．システム全般に関する事項】  【（3）運用保守】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宮下　裕樹</cp:lastModifiedBy>
  <cp:revision>190</cp:revision>
  <cp:lastPrinted>2019-04-11T13:40:53Z</cp:lastPrinted>
  <dcterms:created xsi:type="dcterms:W3CDTF">2003-05-06T01:51:56Z</dcterms:created>
  <dcterms:modified xsi:type="dcterms:W3CDTF">2023-03-31T04:35:43Z</dcterms:modified>
</cp:coreProperties>
</file>