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3"/>
  </p:notesMasterIdLst>
  <p:sldIdLst>
    <p:sldId id="262" r:id="rId2"/>
  </p:sldIdLst>
  <p:sldSz cx="7775575" cy="10907713"/>
  <p:notesSz cx="7102475" cy="10233025"/>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4FA1"/>
    <a:srgbClr val="E94708"/>
    <a:srgbClr val="906E30"/>
    <a:srgbClr val="82582D"/>
    <a:srgbClr val="A4723A"/>
    <a:srgbClr val="664724"/>
    <a:srgbClr val="645226"/>
    <a:srgbClr val="640000"/>
    <a:srgbClr val="3E000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3" d="100"/>
          <a:sy n="43" d="100"/>
        </p:scale>
        <p:origin x="2164" y="72"/>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3077737" cy="513428"/>
          </a:xfrm>
          <a:prstGeom prst="rect">
            <a:avLst/>
          </a:prstGeom>
        </p:spPr>
        <p:txBody>
          <a:bodyPr vert="horz" lIns="94778" tIns="47390" rIns="94778" bIns="47390" rtlCol="0"/>
          <a:lstStyle>
            <a:lvl1pPr algn="l">
              <a:defRPr sz="1100"/>
            </a:lvl1pPr>
          </a:lstStyle>
          <a:p>
            <a:endParaRPr kumimoji="1" lang="ja-JP" altLang="en-US"/>
          </a:p>
        </p:txBody>
      </p:sp>
      <p:sp>
        <p:nvSpPr>
          <p:cNvPr id="3" name="日付プレースホルダー 2"/>
          <p:cNvSpPr>
            <a:spLocks noGrp="1"/>
          </p:cNvSpPr>
          <p:nvPr>
            <p:ph type="dt" idx="1"/>
          </p:nvPr>
        </p:nvSpPr>
        <p:spPr>
          <a:xfrm>
            <a:off x="4023097" y="1"/>
            <a:ext cx="3077737" cy="513428"/>
          </a:xfrm>
          <a:prstGeom prst="rect">
            <a:avLst/>
          </a:prstGeom>
        </p:spPr>
        <p:txBody>
          <a:bodyPr vert="horz" lIns="94778" tIns="47390" rIns="94778" bIns="47390" rtlCol="0"/>
          <a:lstStyle>
            <a:lvl1pPr algn="r">
              <a:defRPr sz="1100"/>
            </a:lvl1pPr>
          </a:lstStyle>
          <a:p>
            <a:fld id="{70F99883-74AE-4A2C-81B7-5B86A08198C0}" type="datetimeFigureOut">
              <a:rPr kumimoji="1" lang="ja-JP" altLang="en-US" smtClean="0"/>
              <a:t>2023/7/31</a:t>
            </a:fld>
            <a:endParaRPr kumimoji="1" lang="ja-JP" altLang="en-US"/>
          </a:p>
        </p:txBody>
      </p:sp>
      <p:sp>
        <p:nvSpPr>
          <p:cNvPr id="4" name="スライド イメージ プレースホルダー 3"/>
          <p:cNvSpPr>
            <a:spLocks noGrp="1" noRot="1" noChangeAspect="1"/>
          </p:cNvSpPr>
          <p:nvPr>
            <p:ph type="sldImg" idx="2"/>
          </p:nvPr>
        </p:nvSpPr>
        <p:spPr>
          <a:xfrm>
            <a:off x="2319338" y="1277938"/>
            <a:ext cx="2463800" cy="3455987"/>
          </a:xfrm>
          <a:prstGeom prst="rect">
            <a:avLst/>
          </a:prstGeom>
          <a:noFill/>
          <a:ln w="12700">
            <a:solidFill>
              <a:prstClr val="black"/>
            </a:solidFill>
          </a:ln>
        </p:spPr>
        <p:txBody>
          <a:bodyPr vert="horz" lIns="94778" tIns="47390" rIns="94778" bIns="47390" rtlCol="0" anchor="ctr"/>
          <a:lstStyle/>
          <a:p>
            <a:endParaRPr lang="ja-JP" altLang="en-US"/>
          </a:p>
        </p:txBody>
      </p:sp>
      <p:sp>
        <p:nvSpPr>
          <p:cNvPr id="5" name="ノート プレースホルダー 4"/>
          <p:cNvSpPr>
            <a:spLocks noGrp="1"/>
          </p:cNvSpPr>
          <p:nvPr>
            <p:ph type="body" sz="quarter" idx="3"/>
          </p:nvPr>
        </p:nvSpPr>
        <p:spPr>
          <a:xfrm>
            <a:off x="710248" y="4924645"/>
            <a:ext cx="5681980" cy="4029253"/>
          </a:xfrm>
          <a:prstGeom prst="rect">
            <a:avLst/>
          </a:prstGeom>
        </p:spPr>
        <p:txBody>
          <a:bodyPr vert="horz" lIns="94778" tIns="47390" rIns="94778" bIns="4739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719602"/>
            <a:ext cx="3077737" cy="513427"/>
          </a:xfrm>
          <a:prstGeom prst="rect">
            <a:avLst/>
          </a:prstGeom>
        </p:spPr>
        <p:txBody>
          <a:bodyPr vert="horz" lIns="94778" tIns="47390" rIns="94778" bIns="47390"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4023097" y="9719602"/>
            <a:ext cx="3077737" cy="513427"/>
          </a:xfrm>
          <a:prstGeom prst="rect">
            <a:avLst/>
          </a:prstGeom>
        </p:spPr>
        <p:txBody>
          <a:bodyPr vert="horz" lIns="94778" tIns="47390" rIns="94778" bIns="47390"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7/31/2023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7/31/2023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7/31/2023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7/31/2023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7/31/2023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7/31/2023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7/31/2023</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7/31/2023</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7/31/2023</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7/31/2023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7/31/2023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4" name="テキスト ボックス 1"/>
          <p:cNvSpPr txBox="1"/>
          <p:nvPr/>
        </p:nvSpPr>
        <p:spPr>
          <a:xfrm>
            <a:off x="587219" y="1244310"/>
            <a:ext cx="6560171" cy="3152210"/>
          </a:xfrm>
          <a:prstGeom prst="rect">
            <a:avLst/>
          </a:prstGeom>
          <a:noFill/>
        </p:spPr>
        <p:txBody>
          <a:bodyPr wrap="square" rtlCol="0">
            <a:spAutoFit/>
          </a:bodyPr>
          <a:lstStyle/>
          <a:p>
            <a:r>
              <a:rPr lang="ja-JP" altLang="en-US" sz="1762"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762"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524" b="1" dirty="0" smtClean="0">
                <a:latin typeface="メイリオ" panose="020B0604030504040204" pitchFamily="50" charset="-128"/>
                <a:ea typeface="メイリオ" panose="020B0604030504040204" pitchFamily="50" charset="-128"/>
                <a:cs typeface="メイリオ" panose="020B0604030504040204" pitchFamily="50" charset="-128"/>
              </a:rPr>
              <a:t>参加</a:t>
            </a:r>
            <a:r>
              <a:rPr lang="ja-JP" altLang="en-US" sz="3524" b="1" dirty="0">
                <a:latin typeface="メイリオ" panose="020B0604030504040204" pitchFamily="50" charset="-128"/>
                <a:ea typeface="メイリオ" panose="020B0604030504040204" pitchFamily="50" charset="-128"/>
                <a:cs typeface="メイリオ" panose="020B0604030504040204" pitchFamily="50" charset="-128"/>
              </a:rPr>
              <a:t>申込書</a:t>
            </a:r>
            <a:endParaRPr lang="en-US" altLang="ja-JP" sz="3524"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42"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542" b="1" dirty="0" smtClean="0">
              <a:ea typeface="メイリオ" pitchFamily="50" charset="-128"/>
              <a:cs typeface="メイリオ" pitchFamily="50" charset="-128"/>
            </a:endParaRPr>
          </a:p>
          <a:p>
            <a:endParaRPr lang="en-US" altLang="ja-JP" sz="1542" b="1" dirty="0" smtClean="0">
              <a:ea typeface="メイリオ" pitchFamily="50" charset="-128"/>
              <a:cs typeface="メイリオ" pitchFamily="50" charset="-128"/>
            </a:endParaRPr>
          </a:p>
          <a:p>
            <a:endParaRPr lang="en-US" altLang="ja-JP" sz="1542" b="1" dirty="0" smtClean="0">
              <a:ea typeface="メイリオ" pitchFamily="50" charset="-128"/>
              <a:cs typeface="メイリオ" pitchFamily="50" charset="-128"/>
            </a:endParaRPr>
          </a:p>
          <a:p>
            <a:r>
              <a:rPr lang="ja-JP" altLang="en-US" sz="1542" b="1" dirty="0" smtClean="0">
                <a:ea typeface="メイリオ" pitchFamily="50" charset="-128"/>
                <a:cs typeface="メイリオ" pitchFamily="50" charset="-128"/>
              </a:rPr>
              <a:t>令和</a:t>
            </a:r>
            <a:r>
              <a:rPr lang="ja-JP" altLang="en-US" sz="1542" b="1" dirty="0">
                <a:ea typeface="メイリオ" pitchFamily="50" charset="-128"/>
                <a:cs typeface="メイリオ" pitchFamily="50" charset="-128"/>
              </a:rPr>
              <a:t>５年度　金沢市</a:t>
            </a:r>
            <a:r>
              <a:rPr lang="ja-JP" altLang="en-US" sz="1542" b="1" dirty="0" smtClean="0">
                <a:ea typeface="メイリオ" pitchFamily="50" charset="-128"/>
                <a:cs typeface="メイリオ" pitchFamily="50" charset="-128"/>
              </a:rPr>
              <a:t>リスキリング啓発セミナー</a:t>
            </a:r>
            <a:endParaRPr lang="ja-JP" altLang="en-US" sz="1542" b="1" dirty="0">
              <a:ea typeface="メイリオ" pitchFamily="50" charset="-128"/>
              <a:cs typeface="メイリオ" pitchFamily="50" charset="-128"/>
            </a:endParaRPr>
          </a:p>
          <a:p>
            <a:pPr>
              <a:spcBef>
                <a:spcPts val="661"/>
              </a:spcBef>
            </a:pPr>
            <a:r>
              <a:rPr lang="ja-JP" altLang="en-US" sz="1650" b="1" dirty="0">
                <a:latin typeface="メイリオ" panose="020B0604030504040204" pitchFamily="50" charset="-128"/>
                <a:ea typeface="メイリオ" panose="020B0604030504040204" pitchFamily="50" charset="-128"/>
                <a:cs typeface="メイリオ" panose="020B0604030504040204" pitchFamily="50" charset="-128"/>
              </a:rPr>
              <a:t>「デジタル時代の人材</a:t>
            </a:r>
            <a:r>
              <a:rPr lang="ja-JP" altLang="en-US" sz="1650" b="1" dirty="0" smtClean="0">
                <a:latin typeface="メイリオ" panose="020B0604030504040204" pitchFamily="50" charset="-128"/>
                <a:ea typeface="メイリオ" panose="020B0604030504040204" pitchFamily="50" charset="-128"/>
                <a:cs typeface="メイリオ" panose="020B0604030504040204" pitchFamily="50" charset="-128"/>
              </a:rPr>
              <a:t>戦略</a:t>
            </a:r>
            <a:endParaRPr lang="en-US" altLang="ja-JP" sz="165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661"/>
              </a:spcBef>
            </a:pPr>
            <a:r>
              <a:rPr lang="ja-JP" altLang="en-US" sz="16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5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50" b="1" dirty="0">
                <a:latin typeface="メイリオ" panose="020B0604030504040204" pitchFamily="50" charset="-128"/>
                <a:ea typeface="メイリオ" panose="020B0604030504040204" pitchFamily="50" charset="-128"/>
                <a:cs typeface="メイリオ" panose="020B0604030504040204" pitchFamily="50" charset="-128"/>
              </a:rPr>
              <a:t>リスキリングで事業課題解決の担い手を育てるには～</a:t>
            </a:r>
            <a:r>
              <a:rPr lang="ja-JP" altLang="en-US" sz="165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21" b="1"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2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21" dirty="0">
                <a:latin typeface="メイリオ" panose="020B0604030504040204" pitchFamily="50" charset="-128"/>
                <a:ea typeface="メイリオ" panose="020B0604030504040204" pitchFamily="50" charset="-128"/>
                <a:cs typeface="メイリオ" panose="020B0604030504040204" pitchFamily="50" charset="-128"/>
              </a:rPr>
              <a:t> 上記セミナーへの参加を申し込みます</a:t>
            </a:r>
            <a:r>
              <a:rPr lang="ja-JP" altLang="en-US" sz="1321" dirty="0" smtClean="0">
                <a:latin typeface="メイリオ" panose="020B0604030504040204" pitchFamily="50" charset="-128"/>
                <a:ea typeface="メイリオ" panose="020B0604030504040204" pitchFamily="50" charset="-128"/>
                <a:cs typeface="メイリオ" panose="020B0604030504040204" pitchFamily="50" charset="-128"/>
              </a:rPr>
              <a:t>。（①、②それぞれの該当するものに</a:t>
            </a:r>
            <a:r>
              <a:rPr lang="ja-JP" altLang="en-US" sz="1321" dirty="0" err="1" smtClean="0">
                <a:latin typeface="メイリオ" panose="020B0604030504040204" pitchFamily="50" charset="-128"/>
                <a:ea typeface="メイリオ" panose="020B0604030504040204" pitchFamily="50" charset="-128"/>
                <a:cs typeface="メイリオ" panose="020B0604030504040204" pitchFamily="50" charset="-128"/>
              </a:rPr>
              <a:t>〇</a:t>
            </a:r>
            <a:r>
              <a:rPr lang="ja-JP" altLang="en-US" sz="132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21"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21" dirty="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321"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2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135" name="表 2"/>
          <p:cNvGraphicFramePr>
            <a:graphicFrameLocks noGrp="1"/>
          </p:cNvGraphicFramePr>
          <p:nvPr>
            <p:extLst>
              <p:ext uri="{D42A27DB-BD31-4B8C-83A1-F6EECF244321}">
                <p14:modId xmlns:p14="http://schemas.microsoft.com/office/powerpoint/2010/main" val="1855625158"/>
              </p:ext>
            </p:extLst>
          </p:nvPr>
        </p:nvGraphicFramePr>
        <p:xfrm>
          <a:off x="675134" y="6419846"/>
          <a:ext cx="6511797" cy="2322534"/>
        </p:xfrm>
        <a:graphic>
          <a:graphicData uri="http://schemas.openxmlformats.org/drawingml/2006/table">
            <a:tbl>
              <a:tblPr>
                <a:tableStyleId>{3B4B98B0-60AC-42C2-AFA5-B58CD77FA1E5}</a:tableStyleId>
              </a:tblPr>
              <a:tblGrid>
                <a:gridCol w="1302360">
                  <a:extLst>
                    <a:ext uri="{9D8B030D-6E8A-4147-A177-3AD203B41FA5}">
                      <a16:colId xmlns:a16="http://schemas.microsoft.com/office/drawing/2014/main" val="20000"/>
                    </a:ext>
                  </a:extLst>
                </a:gridCol>
                <a:gridCol w="5209437">
                  <a:extLst>
                    <a:ext uri="{9D8B030D-6E8A-4147-A177-3AD203B41FA5}">
                      <a16:colId xmlns:a16="http://schemas.microsoft.com/office/drawing/2014/main" val="20001"/>
                    </a:ext>
                  </a:extLst>
                </a:gridCol>
              </a:tblGrid>
              <a:tr h="387089">
                <a:tc>
                  <a:txBody>
                    <a:bodyPr/>
                    <a:lstStyle/>
                    <a:p>
                      <a:pPr algn="dist"/>
                      <a:r>
                        <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社名</a:t>
                      </a:r>
                      <a:endParaRPr kumimoji="1" lang="en-US" altLang="ja-JP" sz="1200" b="0" dirty="0">
                        <a:latin typeface="メイリオ" panose="020B0604030504040204" pitchFamily="50" charset="-128"/>
                        <a:ea typeface="メイリオ" panose="020B0604030504040204" pitchFamily="50" charset="-128"/>
                        <a:cs typeface="メイリオ" panose="020B0604030504040204" pitchFamily="50" charset="-128"/>
                      </a:endParaRPr>
                    </a:p>
                  </a:txBody>
                  <a:tcPr marL="100687" marR="100687" marT="50343" marB="50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a:txBody>
                  <a:tcPr marL="100687" marR="100687" marT="50343" marB="50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87089">
                <a:tc>
                  <a:txBody>
                    <a:bodyPr/>
                    <a:lstStyle/>
                    <a:p>
                      <a:pPr algn="dist"/>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業種</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100687" marR="100687" marT="50343" marB="50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txBody>
                  <a:tcPr marL="100687" marR="100687" marT="50343" marB="50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87089">
                <a:tc>
                  <a:txBody>
                    <a:bodyPr/>
                    <a:lstStyle/>
                    <a:p>
                      <a:pPr algn="dist"/>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住所</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100687" marR="100687" marT="50343" marB="50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a:txBody>
                  <a:tcPr marL="100687" marR="100687" marT="50343" marB="50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87089">
                <a:tc>
                  <a:txBody>
                    <a:bodyPr/>
                    <a:lstStyle/>
                    <a:p>
                      <a:pPr algn="dist"/>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電話</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100687" marR="100687" marT="50343" marB="50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a:txBody>
                  <a:tcPr marL="100687" marR="100687" marT="50343" marB="50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87089">
                <a:tc rowSpan="2">
                  <a:txBody>
                    <a:bodyPr/>
                    <a:lstStyle/>
                    <a:p>
                      <a:pPr marL="0" marR="0" indent="0" algn="dist"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参加者</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100687" marR="100687" marT="50343" marB="50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役　職・氏   </a:t>
                      </a:r>
                      <a:r>
                        <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rPr>
                        <a:t>名</a:t>
                      </a:r>
                      <a:r>
                        <a:rPr kumimoji="1" lang="en-US" altLang="ja-JP" sz="15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a:txBody>
                  <a:tcPr marL="100687" marR="100687" marT="50343" marB="50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5"/>
                  </a:ext>
                </a:extLst>
              </a:tr>
              <a:tr h="387089">
                <a:tc vMerge="1">
                  <a:txBody>
                    <a:bodyPr/>
                    <a:lstStyle/>
                    <a:p>
                      <a:pPr algn="dist"/>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(E-mail</a:t>
                      </a:r>
                      <a:r>
                        <a:rPr kumimoji="1" lang="en-US" altLang="ja-JP" sz="15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5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a:txBody>
                  <a:tcPr marL="100687" marR="100687" marT="50343" marB="503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1137" name="角丸四角形 4"/>
          <p:cNvSpPr/>
          <p:nvPr/>
        </p:nvSpPr>
        <p:spPr>
          <a:xfrm>
            <a:off x="587219" y="583540"/>
            <a:ext cx="3829306" cy="75345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宛先：金沢市 </a:t>
            </a:r>
            <a:r>
              <a:rPr lang="ja-JP" altLang="en-US" sz="1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商工業</a:t>
            </a:r>
            <a:r>
              <a:rPr lang="ja-JP" altLang="en-US" sz="1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振興課 商工業振興係　山田</a:t>
            </a:r>
            <a:r>
              <a:rPr lang="ja-JP" altLang="en-US" sz="1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a:t>
            </a:r>
            <a:endParaRPr lang="en-US" altLang="ja-JP" sz="1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FAX:076-260-7191</a:t>
            </a:r>
            <a:r>
              <a:rPr lang="ja-JP" altLang="en-US" sz="1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TEL:076-220-2205</a:t>
            </a:r>
          </a:p>
          <a:p>
            <a:r>
              <a:rPr lang="ja-JP" altLang="en-US" sz="1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5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E-mail:syoukou@city.kanazawa.lg.jp</a:t>
            </a:r>
            <a:endParaRPr lang="en-US" altLang="ja-JP" sz="1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ja-JP" altLang="en-US" sz="242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8" name="角丸四角形 7"/>
          <p:cNvSpPr/>
          <p:nvPr/>
        </p:nvSpPr>
        <p:spPr>
          <a:xfrm>
            <a:off x="666508" y="9756066"/>
            <a:ext cx="6568143" cy="641988"/>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762"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令和５年９月</a:t>
            </a:r>
            <a:r>
              <a:rPr lang="en-US" altLang="ja-JP" sz="1762"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762"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762"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62"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金</a:t>
            </a:r>
            <a:r>
              <a:rPr lang="en-US" altLang="ja-JP" sz="1762"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62" dirty="0" err="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までに</a:t>
            </a:r>
            <a:endParaRPr lang="en-US" altLang="ja-JP" sz="1762"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762"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オンラインまたは</a:t>
            </a:r>
            <a:r>
              <a:rPr lang="en-US" altLang="ja-JP" sz="1762"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762"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762"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E-mail</a:t>
            </a:r>
            <a:r>
              <a:rPr lang="ja-JP" altLang="en-US" sz="1762"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でお申し込みください</a:t>
            </a:r>
            <a:endParaRPr lang="ja-JP" altLang="en-US" sz="2422"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3"/>
          <p:cNvSpPr txBox="1"/>
          <p:nvPr/>
        </p:nvSpPr>
        <p:spPr>
          <a:xfrm>
            <a:off x="643565" y="9212870"/>
            <a:ext cx="6591086" cy="400110"/>
          </a:xfrm>
          <a:prstGeom prst="rect">
            <a:avLst/>
          </a:prstGeom>
          <a:noFill/>
        </p:spPr>
        <p:txBody>
          <a:bodyPr wrap="square" rtlCol="0">
            <a:spAutoFit/>
          </a:bodyPr>
          <a:lstStyle/>
          <a:p>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ご提供頂いた情報</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主催者</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適切に管理し、事業の改善およびお問い合わせ等に活用させて頂きます。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金沢市より、次回以降のセミナー</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の開催案内を</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お送りさせていただく場合がございます。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
          <p:cNvSpPr txBox="1"/>
          <p:nvPr/>
        </p:nvSpPr>
        <p:spPr>
          <a:xfrm>
            <a:off x="4397299" y="4405199"/>
            <a:ext cx="3259336" cy="363497"/>
          </a:xfrm>
          <a:prstGeom prst="rect">
            <a:avLst/>
          </a:prstGeom>
          <a:noFill/>
        </p:spPr>
        <p:txBody>
          <a:bodyPr wrap="square" rtlCol="0">
            <a:spAutoFit/>
          </a:bodyPr>
          <a:lstStyle/>
          <a:p>
            <a:pPr algn="r"/>
            <a:r>
              <a:rPr lang="ja-JP" altLang="en-US" sz="1762" b="1" dirty="0" smtClean="0">
                <a:latin typeface="メイリオ" panose="020B0604030504040204" pitchFamily="50" charset="-128"/>
                <a:ea typeface="メイリオ" panose="020B0604030504040204" pitchFamily="50" charset="-128"/>
                <a:cs typeface="メイリオ" panose="020B0604030504040204" pitchFamily="50" charset="-128"/>
              </a:rPr>
              <a:t>会場 ・</a:t>
            </a:r>
            <a:r>
              <a:rPr lang="ja-JP" altLang="en-US" sz="1762"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62" b="1" dirty="0" smtClean="0">
                <a:latin typeface="メイリオ" panose="020B0604030504040204" pitchFamily="50" charset="-128"/>
                <a:ea typeface="メイリオ" panose="020B0604030504040204" pitchFamily="50" charset="-128"/>
                <a:cs typeface="メイリオ" panose="020B0604030504040204" pitchFamily="50" charset="-128"/>
              </a:rPr>
              <a:t>オンライン（</a:t>
            </a:r>
            <a:r>
              <a:rPr lang="en-US" altLang="ja-JP" sz="1762" b="1" dirty="0" smtClean="0">
                <a:latin typeface="メイリオ" panose="020B0604030504040204" pitchFamily="50" charset="-128"/>
                <a:ea typeface="メイリオ" panose="020B0604030504040204" pitchFamily="50" charset="-128"/>
                <a:cs typeface="メイリオ" panose="020B0604030504040204" pitchFamily="50" charset="-128"/>
              </a:rPr>
              <a:t>Zoom</a:t>
            </a:r>
            <a:r>
              <a:rPr lang="ja-JP" altLang="en-US" sz="1762"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762"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
          <p:cNvSpPr txBox="1"/>
          <p:nvPr/>
        </p:nvSpPr>
        <p:spPr>
          <a:xfrm>
            <a:off x="4432115" y="5004293"/>
            <a:ext cx="2949612" cy="363497"/>
          </a:xfrm>
          <a:prstGeom prst="rect">
            <a:avLst/>
          </a:prstGeom>
          <a:noFill/>
        </p:spPr>
        <p:txBody>
          <a:bodyPr wrap="square" rtlCol="0">
            <a:spAutoFit/>
          </a:bodyPr>
          <a:lstStyle/>
          <a:p>
            <a:r>
              <a:rPr lang="ja-JP" altLang="en-US" sz="1762" b="1" dirty="0" smtClean="0">
                <a:latin typeface="メイリオ" panose="020B0604030504040204" pitchFamily="50" charset="-128"/>
                <a:ea typeface="メイリオ" panose="020B0604030504040204" pitchFamily="50" charset="-128"/>
                <a:cs typeface="メイリオ" panose="020B0604030504040204" pitchFamily="50" charset="-128"/>
              </a:rPr>
              <a:t>参加する　・　参加しない</a:t>
            </a:r>
            <a:endParaRPr lang="en-US" altLang="ja-JP" sz="1762"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
          <p:cNvSpPr txBox="1"/>
          <p:nvPr/>
        </p:nvSpPr>
        <p:spPr>
          <a:xfrm>
            <a:off x="645349" y="4385482"/>
            <a:ext cx="3751950" cy="338554"/>
          </a:xfrm>
          <a:prstGeom prst="rect">
            <a:avLst/>
          </a:prstGeom>
          <a:noFill/>
          <a:ln>
            <a:solidFill>
              <a:schemeClr val="tx1"/>
            </a:solidFill>
          </a:ln>
        </p:spPr>
        <p:txBody>
          <a:bodyPr wrap="square" rtlCol="0">
            <a:spAutoFit/>
          </a:body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① 第１部</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セミナーの参加方法</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
          <p:cNvSpPr txBox="1"/>
          <p:nvPr/>
        </p:nvSpPr>
        <p:spPr>
          <a:xfrm>
            <a:off x="643565" y="4970764"/>
            <a:ext cx="3753734" cy="363497"/>
          </a:xfrm>
          <a:prstGeom prst="rect">
            <a:avLst/>
          </a:prstGeom>
          <a:noFill/>
          <a:ln>
            <a:solidFill>
              <a:schemeClr val="tx1"/>
            </a:solidFill>
          </a:ln>
        </p:spPr>
        <p:txBody>
          <a:bodyPr wrap="square" rtlCol="0">
            <a:spAutoFit/>
          </a:bodyPr>
          <a:lstStyle/>
          <a:p>
            <a:r>
              <a:rPr lang="ja-JP" altLang="en-US" sz="1762"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62" b="1" dirty="0" smtClean="0">
                <a:latin typeface="メイリオ" panose="020B0604030504040204" pitchFamily="50" charset="-128"/>
                <a:ea typeface="メイリオ" panose="020B0604030504040204" pitchFamily="50" charset="-128"/>
                <a:cs typeface="メイリオ" panose="020B0604030504040204" pitchFamily="50" charset="-128"/>
              </a:rPr>
              <a:t>② </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第２部</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意見交換会</a:t>
            </a: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会場参加のみ</a:t>
            </a: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1" name="テキスト ボックス 1"/>
          <p:cNvSpPr txBox="1"/>
          <p:nvPr/>
        </p:nvSpPr>
        <p:spPr>
          <a:xfrm>
            <a:off x="579914" y="5543152"/>
            <a:ext cx="6962114" cy="461665"/>
          </a:xfrm>
          <a:prstGeom prst="rect">
            <a:avLst/>
          </a:prstGeom>
          <a:noFill/>
          <a:ln>
            <a:solidFill>
              <a:schemeClr val="bg1"/>
            </a:solidFill>
          </a:ln>
        </p:spPr>
        <p:txBody>
          <a:bodyPr wrap="square" rtlCol="0">
            <a:spAutoFit/>
          </a:bodyPr>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意見交換会については個人が特定できない形で写真やご意見を金沢市</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HP</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に掲載させていただく</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場合がありますのであらかじめご了承ください。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4856672" y="583540"/>
            <a:ext cx="2290717" cy="17515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600" dirty="0" smtClean="0">
                <a:solidFill>
                  <a:schemeClr val="tx1"/>
                </a:solidFill>
              </a:rPr>
              <a:t>オンライン申込はこちら</a:t>
            </a:r>
            <a:endParaRPr kumimoji="1" lang="ja-JP" altLang="en-US" sz="1600" dirty="0">
              <a:solidFill>
                <a:schemeClr val="tx1"/>
              </a:solidFill>
            </a:endParaRPr>
          </a:p>
        </p:txBody>
      </p:sp>
      <p:sp>
        <p:nvSpPr>
          <p:cNvPr id="25" name="テキスト ボックス 1"/>
          <p:cNvSpPr txBox="1"/>
          <p:nvPr/>
        </p:nvSpPr>
        <p:spPr>
          <a:xfrm>
            <a:off x="1076146" y="2147246"/>
            <a:ext cx="3689831" cy="369332"/>
          </a:xfrm>
          <a:prstGeom prst="rect">
            <a:avLst/>
          </a:prstGeom>
          <a:noFill/>
        </p:spPr>
        <p:txBody>
          <a:bodyPr wrap="square" rtlCol="0">
            <a:spAutoFit/>
          </a:bodyPr>
          <a:lstStyle/>
          <a:p>
            <a:pPr algn="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令 和 ５年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日 </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9" name="図 18"/>
          <p:cNvPicPr/>
          <p:nvPr/>
        </p:nvPicPr>
        <p:blipFill>
          <a:blip r:embed="rId2">
            <a:extLst>
              <a:ext uri="{28A0092B-C50C-407E-A947-70E740481C1C}">
                <a14:useLocalDpi xmlns:a14="http://schemas.microsoft.com/office/drawing/2010/main" val="0"/>
              </a:ext>
            </a:extLst>
          </a:blip>
          <a:srcRect/>
          <a:stretch>
            <a:fillRect/>
          </a:stretch>
        </p:blipFill>
        <p:spPr bwMode="auto">
          <a:xfrm>
            <a:off x="5333049" y="899156"/>
            <a:ext cx="1337962" cy="1386843"/>
          </a:xfrm>
          <a:prstGeom prst="rect">
            <a:avLst/>
          </a:prstGeom>
          <a:noFill/>
          <a:ln>
            <a:noFill/>
          </a:ln>
        </p:spPr>
      </p:pic>
    </p:spTree>
    <p:extLst>
      <p:ext uri="{BB962C8B-B14F-4D97-AF65-F5344CB8AC3E}">
        <p14:creationId xmlns:p14="http://schemas.microsoft.com/office/powerpoint/2010/main" val="2895619502"/>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265</Words>
  <Application>Microsoft Office PowerPoint</Application>
  <PresentationFormat>ユーザー設定</PresentationFormat>
  <Paragraphs>34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メイリオ</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2023-07-31T04:34:21Z</dcterms:modified>
</cp:coreProperties>
</file>