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handoutMasterIdLst>
    <p:handoutMasterId r:id="rId11"/>
  </p:handoutMasterIdLst>
  <p:sldIdLst>
    <p:sldId id="279" r:id="rId2"/>
    <p:sldId id="280" r:id="rId3"/>
    <p:sldId id="258" r:id="rId4"/>
    <p:sldId id="282" r:id="rId5"/>
    <p:sldId id="259" r:id="rId6"/>
    <p:sldId id="281" r:id="rId7"/>
    <p:sldId id="264" r:id="rId8"/>
    <p:sldId id="261" r:id="rId9"/>
    <p:sldId id="262" r:id="rId10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8E2E-9B4E-456C-A0E6-49DB247599F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BE5F-32BE-4C00-B4C2-B9FE2D493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41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38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9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8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9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31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5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7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52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4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E655-CB37-4323-88FF-792279B0F2F4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EBA1-86E9-4C02-B7FE-C23317CC6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6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6" name="TextBox 6"/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1250" y="2355513"/>
            <a:ext cx="6822281" cy="58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0"/>
              </a:lnSpc>
            </a:pPr>
            <a:r>
              <a:rPr lang="ja-JP" altLang="en-US" sz="5063" b="1" spc="420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5063" b="1" spc="420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702719" y="1972194"/>
            <a:ext cx="4822031" cy="42862"/>
          </a:xfrm>
          <a:custGeom>
            <a:avLst/>
            <a:gdLst/>
            <a:ahLst/>
            <a:cxnLst/>
            <a:rect l="l" t="t" r="r" b="b"/>
            <a:pathLst>
              <a:path w="3418142" h="42083">
                <a:moveTo>
                  <a:pt x="0" y="0"/>
                </a:moveTo>
                <a:lnTo>
                  <a:pt x="3418142" y="0"/>
                </a:lnTo>
                <a:lnTo>
                  <a:pt x="3418142" y="42083"/>
                </a:lnTo>
                <a:lnTo>
                  <a:pt x="0" y="4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011236" b="-4011236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9" name="TextBox 9"/>
          <p:cNvSpPr txBox="1"/>
          <p:nvPr/>
        </p:nvSpPr>
        <p:spPr>
          <a:xfrm>
            <a:off x="2413992" y="1606995"/>
            <a:ext cx="6822281" cy="35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ja-JP" altLang="en-US" sz="4125" b="1" spc="306" dirty="0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学生</a:t>
            </a:r>
            <a:r>
              <a:rPr lang="en-US" sz="4125" b="1" spc="306" dirty="0" err="1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部門</a:t>
            </a:r>
            <a:endParaRPr lang="en-US" sz="4125" b="1" spc="306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68130" y="3303322"/>
            <a:ext cx="9686829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35"/>
              </a:lnSpc>
            </a:pPr>
            <a:r>
              <a:rPr lang="ja-JP" altLang="en-US" sz="6750" b="1" spc="772" dirty="0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生理痛体験を通した</a:t>
            </a:r>
            <a:endParaRPr lang="en-US" altLang="ja-JP" sz="6750" b="1" spc="772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>
              <a:lnSpc>
                <a:spcPts val="6235"/>
              </a:lnSpc>
            </a:pPr>
            <a:r>
              <a:rPr lang="ja-JP" altLang="en-US" sz="6750" b="1" spc="772" dirty="0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対話ワークショップ</a:t>
            </a:r>
            <a:endParaRPr lang="en-US" sz="6750" b="1" spc="772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297537" y="1888746"/>
            <a:ext cx="476181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6188" b="1" spc="638" dirty="0" err="1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団体紹介</a:t>
            </a:r>
            <a:endParaRPr lang="en-US" sz="6750" b="1" spc="638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292328" y="1250157"/>
            <a:ext cx="3204508" cy="33112"/>
          </a:xfrm>
          <a:custGeom>
            <a:avLst/>
            <a:gdLst/>
            <a:ahLst/>
            <a:cxnLst/>
            <a:rect l="l" t="t" r="r" b="b"/>
            <a:pathLst>
              <a:path w="3418142" h="35319">
                <a:moveTo>
                  <a:pt x="0" y="0"/>
                </a:moveTo>
                <a:lnTo>
                  <a:pt x="3418142" y="0"/>
                </a:lnTo>
                <a:lnTo>
                  <a:pt x="3418142" y="35319"/>
                </a:lnTo>
                <a:lnTo>
                  <a:pt x="0" y="3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88930" b="-4788930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10" name="TextBox 10"/>
          <p:cNvSpPr txBox="1"/>
          <p:nvPr/>
        </p:nvSpPr>
        <p:spPr>
          <a:xfrm>
            <a:off x="924591" y="4544860"/>
            <a:ext cx="491966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3000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団体理念</a:t>
            </a:r>
            <a:endParaRPr lang="en-US" sz="3000" b="1" spc="256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  <a:p>
            <a:pPr>
              <a:lnSpc>
                <a:spcPts val="2766"/>
              </a:lnSpc>
            </a:pPr>
            <a:r>
              <a:rPr 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　　　　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92328" y="2919285"/>
            <a:ext cx="6442025" cy="363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3000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メンバ</a:t>
            </a:r>
            <a:r>
              <a:rPr lang="en-US" sz="3000" b="1" spc="256" dirty="0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ー</a:t>
            </a:r>
            <a:r>
              <a:rPr 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　【　　</a:t>
            </a:r>
            <a:r>
              <a:rPr lang="ja-JP" alt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７</a:t>
            </a:r>
            <a:r>
              <a:rPr 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】名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03595" y="4508155"/>
            <a:ext cx="5129360" cy="69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自分を活かして自分を生きる社会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  <a:p>
            <a:pPr>
              <a:lnSpc>
                <a:spcPts val="2766"/>
              </a:lnSpc>
            </a:pP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E172E17-AD1F-4DBA-A8EF-0509144B71CC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DEC116D1-9941-9124-EBE5-B0E366FCEE02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8338E87A-6A6E-718F-C84D-54EADC7E99EF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E13E9F7B-BB01-E158-C6BD-24726E5C7E93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CA13C4AA-5247-F039-EFBA-B0506D3A3D02}"/>
              </a:ext>
            </a:extLst>
          </p:cNvPr>
          <p:cNvSpPr txBox="1"/>
          <p:nvPr/>
        </p:nvSpPr>
        <p:spPr>
          <a:xfrm>
            <a:off x="5292328" y="3598275"/>
            <a:ext cx="6442025" cy="363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3000" b="1" spc="256" dirty="0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設　　立</a:t>
            </a:r>
            <a:r>
              <a:rPr 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　【　　</a:t>
            </a:r>
            <a:r>
              <a:rPr lang="ja-JP" alt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１</a:t>
            </a:r>
            <a:r>
              <a:rPr lang="en-US" sz="3000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】年</a:t>
            </a:r>
          </a:p>
        </p:txBody>
      </p:sp>
      <p:pic>
        <p:nvPicPr>
          <p:cNvPr id="3" name="図 2" descr="花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4F4845-BDD0-AA9B-2A8D-FFE43DA8D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71" y="974448"/>
            <a:ext cx="3204508" cy="3204508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22F5837-2A1B-33AA-3B62-DF98CAD3A693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161576" y="1308816"/>
            <a:ext cx="4489369" cy="4369642"/>
          </a:xfrm>
          <a:custGeom>
            <a:avLst/>
            <a:gdLst/>
            <a:ahLst/>
            <a:cxnLst/>
            <a:rect l="l" t="t" r="r" b="b"/>
            <a:pathLst>
              <a:path w="3604007" h="4660951">
                <a:moveTo>
                  <a:pt x="0" y="0"/>
                </a:moveTo>
                <a:lnTo>
                  <a:pt x="3604007" y="0"/>
                </a:lnTo>
                <a:lnTo>
                  <a:pt x="3604007" y="4660951"/>
                </a:lnTo>
                <a:lnTo>
                  <a:pt x="0" y="4660951"/>
                </a:lnTo>
                <a:lnTo>
                  <a:pt x="0" y="0"/>
                </a:lnTo>
                <a:close/>
              </a:path>
            </a:pathLst>
          </a:custGeom>
          <a:solidFill>
            <a:srgbClr val="EEC242"/>
          </a:solidFill>
        </p:spPr>
        <p:txBody>
          <a:bodyPr/>
          <a:lstStyle/>
          <a:p>
            <a:endParaRPr lang="ja-JP" altLang="en-US" sz="1688"/>
          </a:p>
        </p:txBody>
      </p:sp>
      <p:sp>
        <p:nvSpPr>
          <p:cNvPr id="6" name="TextBox 6"/>
          <p:cNvSpPr txBox="1"/>
          <p:nvPr/>
        </p:nvSpPr>
        <p:spPr>
          <a:xfrm>
            <a:off x="1053399" y="2203395"/>
            <a:ext cx="5903963" cy="67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6188" b="1" spc="638" dirty="0" err="1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事業について</a:t>
            </a:r>
            <a:endParaRPr lang="en-US" sz="6750" b="1" spc="638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3553" y="1554713"/>
            <a:ext cx="476001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2625" b="1" spc="237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今年度採択された</a:t>
            </a:r>
            <a:endParaRPr lang="en-US" sz="1829" b="1" spc="237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4130" y="1323665"/>
            <a:ext cx="3204508" cy="33112"/>
          </a:xfrm>
          <a:custGeom>
            <a:avLst/>
            <a:gdLst/>
            <a:ahLst/>
            <a:cxnLst/>
            <a:rect l="l" t="t" r="r" b="b"/>
            <a:pathLst>
              <a:path w="3418142" h="35319">
                <a:moveTo>
                  <a:pt x="0" y="0"/>
                </a:moveTo>
                <a:lnTo>
                  <a:pt x="3418142" y="0"/>
                </a:lnTo>
                <a:lnTo>
                  <a:pt x="3418142" y="35320"/>
                </a:lnTo>
                <a:lnTo>
                  <a:pt x="0" y="353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88930" b="-4788930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9" name="TextBox 9"/>
          <p:cNvSpPr txBox="1"/>
          <p:nvPr/>
        </p:nvSpPr>
        <p:spPr>
          <a:xfrm>
            <a:off x="7441402" y="1424016"/>
            <a:ext cx="2607469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1829" b="1" spc="23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日</a:t>
            </a:r>
            <a:r>
              <a:rPr lang="ja-JP" altLang="en-US" sz="1829" b="1" spc="23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　</a:t>
            </a:r>
            <a:r>
              <a:rPr lang="en-US" sz="1829" b="1" spc="23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41402" y="2680318"/>
            <a:ext cx="2607469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1829" b="1" spc="23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場</a:t>
            </a:r>
            <a:r>
              <a:rPr lang="ja-JP" altLang="en-US" sz="1829" b="1" spc="23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　</a:t>
            </a:r>
            <a:r>
              <a:rPr lang="en-US" sz="1829" b="1" spc="23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41402" y="3765257"/>
            <a:ext cx="2607469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1829" b="1" spc="23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活動内容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634" y="4290505"/>
            <a:ext cx="59039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3375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ねらい</a:t>
            </a:r>
            <a:endParaRPr lang="en-US" sz="3375" b="1" spc="256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  <a:p>
            <a:pPr>
              <a:lnSpc>
                <a:spcPts val="2766"/>
              </a:lnSpc>
            </a:pPr>
            <a:r>
              <a:rPr lang="en-US" sz="33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9800" y="2980101"/>
            <a:ext cx="6017562" cy="103688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9"/>
              </a:lnSpc>
            </a:pPr>
            <a:r>
              <a:rPr lang="ja-JP" altLang="en-US" sz="3007" b="1" spc="390" dirty="0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事業名：生理痛体験を通した対話ワークショップ</a:t>
            </a:r>
            <a:endParaRPr lang="en-US" sz="3007" b="1" spc="390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667625" y="1833274"/>
            <a:ext cx="3643313" cy="690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【令和6年12月8日</a:t>
            </a:r>
          </a:p>
          <a:p>
            <a:pPr>
              <a:lnSpc>
                <a:spcPts val="2766"/>
              </a:lnSpc>
            </a:pP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</a:t>
            </a: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13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時～16時30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分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02907" y="3071813"/>
            <a:ext cx="3948037" cy="331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IT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ビジネスプラザ武蔵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67625" y="4122123"/>
            <a:ext cx="2601573" cy="69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生理痛体験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  <a:p>
            <a:pPr>
              <a:lnSpc>
                <a:spcPts val="2766"/>
              </a:lnSpc>
            </a:pP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生理って何</a:t>
            </a: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6813" y="4800896"/>
            <a:ext cx="511906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ja-JP" altLang="en-US" sz="2400" b="0" i="0" dirty="0">
                <a:solidFill>
                  <a:srgbClr val="373737"/>
                </a:solidFill>
                <a:effectLst/>
              </a:rPr>
              <a:t>生理痛体験パッドを用いた</a:t>
            </a:r>
            <a:endParaRPr lang="en-US" altLang="ja-JP" sz="2400" b="0" i="0" dirty="0">
              <a:solidFill>
                <a:srgbClr val="373737"/>
              </a:solidFill>
              <a:effectLst/>
            </a:endParaRPr>
          </a:p>
          <a:p>
            <a:pPr>
              <a:lnSpc>
                <a:spcPts val="2766"/>
              </a:lnSpc>
            </a:pPr>
            <a:r>
              <a:rPr lang="ja-JP" altLang="en-US" sz="2400" b="0" i="0" dirty="0">
                <a:solidFill>
                  <a:srgbClr val="373737"/>
                </a:solidFill>
                <a:effectLst/>
              </a:rPr>
              <a:t>　コミュニケーションプログラム</a:t>
            </a:r>
            <a:endParaRPr lang="en-US" sz="2250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AB15514E-CC09-8820-7E5D-0911C2FD3D9E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A4182A5A-D14A-4973-B5FF-BDE4869F4AB2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AB93D657-5C47-DA62-BB71-6AF952550E00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14BD5AF-183F-98BE-0D90-A322A3B125AB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FEE1DEE-4FB6-40F4-1114-84CAB58A3D39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楕円 25">
            <a:extLst>
              <a:ext uri="{FF2B5EF4-FFF2-40B4-BE49-F238E27FC236}">
                <a16:creationId xmlns:a16="http://schemas.microsoft.com/office/drawing/2014/main" id="{1BF16479-8548-124F-1ADC-7D59D66CE070}"/>
              </a:ext>
            </a:extLst>
          </p:cNvPr>
          <p:cNvSpPr/>
          <p:nvPr/>
        </p:nvSpPr>
        <p:spPr>
          <a:xfrm rot="19575317">
            <a:off x="-23713" y="2457596"/>
            <a:ext cx="3756212" cy="2043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AB15514E-CC09-8820-7E5D-0911C2FD3D9E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A4182A5A-D14A-4973-B5FF-BDE4869F4AB2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AB93D657-5C47-DA62-BB71-6AF952550E00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14BD5AF-183F-98BE-0D90-A322A3B125AB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FEE1DEE-4FB6-40F4-1114-84CAB58A3D39}"/>
              </a:ext>
            </a:extLst>
          </p:cNvPr>
          <p:cNvSpPr txBox="1"/>
          <p:nvPr/>
        </p:nvSpPr>
        <p:spPr>
          <a:xfrm>
            <a:off x="-274993" y="2966950"/>
            <a:ext cx="3299732" cy="924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4000" b="1" spc="329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チラシは</a:t>
            </a:r>
            <a:endParaRPr lang="en-US" altLang="ja-JP" sz="4000" b="1" spc="329" dirty="0">
              <a:solidFill>
                <a:schemeClr val="accent4">
                  <a:lumMod val="75000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553"/>
              </a:lnSpc>
            </a:pPr>
            <a:r>
              <a:rPr lang="ja-JP" altLang="en-US" sz="4000" b="1" spc="329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こちら</a:t>
            </a:r>
            <a:endParaRPr lang="en-US" sz="4000" b="1" spc="329" dirty="0">
              <a:solidFill>
                <a:schemeClr val="accent4">
                  <a:lumMod val="75000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1911D00-1C6F-0DCD-D217-D2E8951D1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84" y="715920"/>
            <a:ext cx="4289075" cy="60665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EF015E03-7FBF-7897-F0F9-A0FF2D4E7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39" y="715920"/>
            <a:ext cx="4289075" cy="60665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53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66FF37A-62A0-FA92-1BDE-206896BF3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r="27824"/>
          <a:stretch/>
        </p:blipFill>
        <p:spPr>
          <a:xfrm>
            <a:off x="1842213" y="2824115"/>
            <a:ext cx="2922424" cy="227658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6667500" y="928716"/>
            <a:ext cx="4282882" cy="66622"/>
          </a:xfrm>
          <a:custGeom>
            <a:avLst/>
            <a:gdLst/>
            <a:ahLst/>
            <a:cxnLst/>
            <a:rect l="l" t="t" r="r" b="b"/>
            <a:pathLst>
              <a:path w="3418142" h="35319">
                <a:moveTo>
                  <a:pt x="0" y="0"/>
                </a:moveTo>
                <a:lnTo>
                  <a:pt x="3418142" y="0"/>
                </a:lnTo>
                <a:lnTo>
                  <a:pt x="3418142" y="35319"/>
                </a:lnTo>
                <a:lnTo>
                  <a:pt x="0" y="353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788930" b="-4788930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9" name="TextBox 9"/>
          <p:cNvSpPr txBox="1"/>
          <p:nvPr/>
        </p:nvSpPr>
        <p:spPr>
          <a:xfrm>
            <a:off x="5095875" y="1429821"/>
            <a:ext cx="476181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6188" b="1" spc="638" dirty="0" err="1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実施の成果</a:t>
            </a:r>
            <a:endParaRPr lang="en-US" sz="6188" b="1" spc="638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52853" y="2325409"/>
            <a:ext cx="4704838" cy="69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参加者数</a:t>
            </a:r>
            <a:r>
              <a:rPr lang="en-US" sz="1975" b="1" spc="256" dirty="0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　等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</a:t>
            </a:r>
          </a:p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　【　12月　8日　15名】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67735" y="3562725"/>
            <a:ext cx="4704838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実施による効果</a:t>
            </a:r>
            <a:endParaRPr lang="en-US" sz="1975" b="1" spc="256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04619" y="4027430"/>
            <a:ext cx="5945763" cy="141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生理を話すきっかけになった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という声が多数</a:t>
            </a: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  <a:p>
            <a:pPr>
              <a:lnSpc>
                <a:spcPts val="2766"/>
              </a:lnSpc>
            </a:pP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  <a:p>
            <a:pPr>
              <a:lnSpc>
                <a:spcPts val="2766"/>
              </a:lnSpc>
            </a:pP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ABD79B19-C99B-9E64-2A5D-7A3F9F3DCF58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BCDAACF2-AA24-3C06-F1B2-2C32571BC53E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472D6AE5-7904-7DC4-C7D6-A73B6C68D711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1B52B03-1FB0-4001-2F16-B1986B1346C0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E7FEE8-8C08-9533-E2D8-8E9C70330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1780"/>
            <a:ext cx="2922425" cy="21923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5770AB-9F4C-5B7A-D821-649B1628B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4" y="3761020"/>
            <a:ext cx="2922425" cy="2192313"/>
          </a:xfrm>
          <a:prstGeom prst="rect">
            <a:avLst/>
          </a:prstGeom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E96A0567-BB98-4E34-77A3-D41A9D4C7826}"/>
              </a:ext>
            </a:extLst>
          </p:cNvPr>
          <p:cNvSpPr/>
          <p:nvPr/>
        </p:nvSpPr>
        <p:spPr>
          <a:xfrm>
            <a:off x="2699657" y="3343881"/>
            <a:ext cx="1719943" cy="380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044ADD6-AE40-962A-0879-3B8432DA011B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ABD79B19-C99B-9E64-2A5D-7A3F9F3DCF58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BCDAACF2-AA24-3C06-F1B2-2C32571BC53E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F61E7DFB-C666-EE77-D544-889A5B9CC20B}"/>
              </a:ext>
            </a:extLst>
          </p:cNvPr>
          <p:cNvSpPr/>
          <p:nvPr/>
        </p:nvSpPr>
        <p:spPr>
          <a:xfrm rot="19575317">
            <a:off x="7723366" y="381924"/>
            <a:ext cx="3756212" cy="2043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472D6AE5-7904-7DC4-C7D6-A73B6C68D711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1B52B03-1FB0-4001-2F16-B1986B1346C0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pic>
        <p:nvPicPr>
          <p:cNvPr id="4" name="図 3" descr="新聞の一面記事&#10;&#10;中程度の精度で自動的に生成された説明">
            <a:extLst>
              <a:ext uri="{FF2B5EF4-FFF2-40B4-BE49-F238E27FC236}">
                <a16:creationId xmlns:a16="http://schemas.microsoft.com/office/drawing/2014/main" id="{6FEEC04A-674C-3952-9081-86AF0A6D9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 r="2057" b="35184"/>
          <a:stretch/>
        </p:blipFill>
        <p:spPr>
          <a:xfrm>
            <a:off x="219634" y="738333"/>
            <a:ext cx="7120449" cy="5117278"/>
          </a:xfrm>
          <a:prstGeom prst="rect">
            <a:avLst/>
          </a:prstGeom>
        </p:spPr>
      </p:pic>
      <p:pic>
        <p:nvPicPr>
          <p:cNvPr id="6" name="図 5" descr="新聞の一面記事&#10;&#10;中程度の精度で自動的に生成された説明">
            <a:extLst>
              <a:ext uri="{FF2B5EF4-FFF2-40B4-BE49-F238E27FC236}">
                <a16:creationId xmlns:a16="http://schemas.microsoft.com/office/drawing/2014/main" id="{5ECE18DC-FA72-989E-54C1-6115FA1F9F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51356" r="2057" b="19529"/>
          <a:stretch/>
        </p:blipFill>
        <p:spPr>
          <a:xfrm>
            <a:off x="7472086" y="2008558"/>
            <a:ext cx="4580965" cy="37438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E9BC4A1-A364-5577-8219-6EC40F592A33}"/>
              </a:ext>
            </a:extLst>
          </p:cNvPr>
          <p:cNvSpPr/>
          <p:nvPr/>
        </p:nvSpPr>
        <p:spPr>
          <a:xfrm>
            <a:off x="4087904" y="4713293"/>
            <a:ext cx="3303498" cy="115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A0C5BFDB-1F09-0375-68FB-5816826F623A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6BA4C993-09FE-7987-4E5F-A0727E85A3EF}"/>
              </a:ext>
            </a:extLst>
          </p:cNvPr>
          <p:cNvSpPr txBox="1"/>
          <p:nvPr/>
        </p:nvSpPr>
        <p:spPr>
          <a:xfrm>
            <a:off x="8050904" y="937356"/>
            <a:ext cx="400214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3"/>
              </a:lnSpc>
            </a:pPr>
            <a:r>
              <a:rPr lang="ja-JP" altLang="en-US" sz="4000" b="1" spc="329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新聞等</a:t>
            </a:r>
            <a:endParaRPr lang="en-US" altLang="ja-JP" sz="4000" b="1" spc="329" dirty="0">
              <a:solidFill>
                <a:schemeClr val="accent4">
                  <a:lumMod val="75000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553"/>
              </a:lnSpc>
            </a:pPr>
            <a:r>
              <a:rPr lang="ja-JP" altLang="en-US" sz="4000" b="1" spc="329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　には・・・</a:t>
            </a:r>
            <a:endParaRPr lang="en-US" altLang="ja-JP" sz="4000" b="1" spc="329" dirty="0">
              <a:solidFill>
                <a:schemeClr val="accent4">
                  <a:lumMod val="75000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0028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6667500" y="928716"/>
            <a:ext cx="4282882" cy="66622"/>
          </a:xfrm>
          <a:custGeom>
            <a:avLst/>
            <a:gdLst/>
            <a:ahLst/>
            <a:cxnLst/>
            <a:rect l="l" t="t" r="r" b="b"/>
            <a:pathLst>
              <a:path w="3418142" h="35319">
                <a:moveTo>
                  <a:pt x="0" y="0"/>
                </a:moveTo>
                <a:lnTo>
                  <a:pt x="3418142" y="0"/>
                </a:lnTo>
                <a:lnTo>
                  <a:pt x="3418142" y="35319"/>
                </a:lnTo>
                <a:lnTo>
                  <a:pt x="0" y="3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88930" b="-4788930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9" name="TextBox 9"/>
          <p:cNvSpPr txBox="1"/>
          <p:nvPr/>
        </p:nvSpPr>
        <p:spPr>
          <a:xfrm>
            <a:off x="5095875" y="1429821"/>
            <a:ext cx="476181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6188" b="1" spc="638" dirty="0" err="1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実施の成果</a:t>
            </a:r>
            <a:endParaRPr lang="en-US" sz="6188" b="1" spc="638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13876" y="4027430"/>
            <a:ext cx="5536506" cy="1054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より多様な参加者の創出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  <a:p>
            <a:pPr>
              <a:lnSpc>
                <a:spcPts val="2766"/>
              </a:lnSpc>
            </a:pP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よりコンパクトなイベントへ</a:t>
            </a: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  <a:p>
            <a:pPr>
              <a:lnSpc>
                <a:spcPts val="2766"/>
              </a:lnSpc>
            </a:pP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対等に話せるように</a:t>
            </a:r>
            <a:r>
              <a:rPr lang="en-US" altLang="ja-JP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ABD79B19-C99B-9E64-2A5D-7A3F9F3DCF58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BCDAACF2-AA24-3C06-F1B2-2C32571BC53E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472D6AE5-7904-7DC4-C7D6-A73B6C68D711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1B52B03-1FB0-4001-2F16-B1986B1346C0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4E741CAD-7C3D-1BE0-4150-5CF0593BB865}"/>
              </a:ext>
            </a:extLst>
          </p:cNvPr>
          <p:cNvSpPr txBox="1"/>
          <p:nvPr/>
        </p:nvSpPr>
        <p:spPr>
          <a:xfrm>
            <a:off x="5095875" y="2380688"/>
            <a:ext cx="4704838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うまくいったこと</a:t>
            </a:r>
            <a:endParaRPr lang="en-US" sz="1975" b="1" spc="256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634E7A05-0D48-3788-3DB9-EEE1A433438B}"/>
              </a:ext>
            </a:extLst>
          </p:cNvPr>
          <p:cNvSpPr txBox="1"/>
          <p:nvPr/>
        </p:nvSpPr>
        <p:spPr>
          <a:xfrm>
            <a:off x="5124364" y="3649468"/>
            <a:ext cx="4704838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課題を感じたこと</a:t>
            </a:r>
            <a:endParaRPr lang="en-US" sz="1975" b="1" spc="256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5240543-9BCC-3AFF-5B27-4B910A22E849}"/>
              </a:ext>
            </a:extLst>
          </p:cNvPr>
          <p:cNvSpPr txBox="1"/>
          <p:nvPr/>
        </p:nvSpPr>
        <p:spPr>
          <a:xfrm>
            <a:off x="5413877" y="2757559"/>
            <a:ext cx="4602445" cy="3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生理について話す機会になった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A54C49-56A4-8D09-E6A5-F62D7EBAD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82" y="724945"/>
            <a:ext cx="3010847" cy="40135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75C9E60-A435-0D3D-4064-527F8AEDE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5" b="46583"/>
          <a:stretch/>
        </p:blipFill>
        <p:spPr>
          <a:xfrm>
            <a:off x="442002" y="3767018"/>
            <a:ext cx="2837103" cy="210698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BE30E6-868D-D0BE-1990-E74DDB1E5B73}"/>
              </a:ext>
            </a:extLst>
          </p:cNvPr>
          <p:cNvSpPr txBox="1"/>
          <p:nvPr/>
        </p:nvSpPr>
        <p:spPr>
          <a:xfrm>
            <a:off x="3198633" y="5045543"/>
            <a:ext cx="26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・生理休暇（</a:t>
            </a:r>
            <a:r>
              <a:rPr lang="ja-JP" altLang="en-US" dirty="0"/>
              <a:t>働き方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lang="ja-JP" altLang="en-US" dirty="0"/>
              <a:t>・月経教育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657587-67AC-FDC3-0F1A-14B143A05A64}"/>
              </a:ext>
            </a:extLst>
          </p:cNvPr>
          <p:cNvSpPr txBox="1"/>
          <p:nvPr/>
        </p:nvSpPr>
        <p:spPr>
          <a:xfrm>
            <a:off x="238902" y="2541343"/>
            <a:ext cx="24468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・立っているのがつらい</a:t>
            </a:r>
            <a:endParaRPr kumimoji="1" lang="en-US" altLang="ja-JP" sz="1400" dirty="0"/>
          </a:p>
          <a:p>
            <a:r>
              <a:rPr lang="ja-JP" altLang="en-US" sz="1400" dirty="0"/>
              <a:t>・パートナーと話したい</a:t>
            </a:r>
            <a:endParaRPr lang="en-US" altLang="ja-JP" sz="1400" dirty="0"/>
          </a:p>
          <a:p>
            <a:r>
              <a:rPr kumimoji="1" lang="ja-JP" altLang="en-US" sz="1400" dirty="0"/>
              <a:t>・痛い</a:t>
            </a:r>
            <a:endParaRPr kumimoji="1" lang="en-US" altLang="ja-JP" sz="1400" dirty="0"/>
          </a:p>
          <a:p>
            <a:r>
              <a:rPr lang="ja-JP" altLang="en-US" sz="1400" dirty="0"/>
              <a:t>・和らぐ方法を知った</a:t>
            </a:r>
            <a:endParaRPr kumimoji="1" lang="ja-JP" altLang="en-US" sz="1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86C5E3-F2C5-9F34-8974-F39B3935E4E6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28221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>
            <a:extLst>
              <a:ext uri="{FF2B5EF4-FFF2-40B4-BE49-F238E27FC236}">
                <a16:creationId xmlns:a16="http://schemas.microsoft.com/office/drawing/2014/main" id="{67E3C838-A61B-D644-98E8-B013FB2384EF}"/>
              </a:ext>
            </a:extLst>
          </p:cNvPr>
          <p:cNvSpPr/>
          <p:nvPr/>
        </p:nvSpPr>
        <p:spPr>
          <a:xfrm>
            <a:off x="6381751" y="2991773"/>
            <a:ext cx="5021577" cy="514080"/>
          </a:xfrm>
          <a:custGeom>
            <a:avLst/>
            <a:gdLst/>
            <a:ahLst/>
            <a:cxnLst/>
            <a:rect l="l" t="t" r="r" b="b"/>
            <a:pathLst>
              <a:path w="4265897" h="457181">
                <a:moveTo>
                  <a:pt x="0" y="0"/>
                </a:moveTo>
                <a:lnTo>
                  <a:pt x="4265897" y="0"/>
                </a:lnTo>
                <a:lnTo>
                  <a:pt x="4265897" y="457181"/>
                </a:lnTo>
                <a:lnTo>
                  <a:pt x="0" y="45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D67D0F1B-CA7F-D14F-D35A-BD54D977DE15}"/>
              </a:ext>
            </a:extLst>
          </p:cNvPr>
          <p:cNvGrpSpPr/>
          <p:nvPr/>
        </p:nvGrpSpPr>
        <p:grpSpPr>
          <a:xfrm>
            <a:off x="6381751" y="3475864"/>
            <a:ext cx="5021577" cy="2186852"/>
            <a:chOff x="0" y="0"/>
            <a:chExt cx="32488457" cy="17765065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7B9AF59-3410-3917-2DF6-882190EC36E2}"/>
                </a:ext>
              </a:extLst>
            </p:cNvPr>
            <p:cNvSpPr/>
            <p:nvPr/>
          </p:nvSpPr>
          <p:spPr>
            <a:xfrm>
              <a:off x="0" y="0"/>
              <a:ext cx="32488457" cy="17765066"/>
            </a:xfrm>
            <a:custGeom>
              <a:avLst/>
              <a:gdLst/>
              <a:ahLst/>
              <a:cxnLst/>
              <a:rect l="l" t="t" r="r" b="b"/>
              <a:pathLst>
                <a:path w="32488457" h="17765066">
                  <a:moveTo>
                    <a:pt x="32262397" y="0"/>
                  </a:moveTo>
                  <a:lnTo>
                    <a:pt x="0" y="0"/>
                  </a:lnTo>
                  <a:lnTo>
                    <a:pt x="0" y="17765066"/>
                  </a:lnTo>
                  <a:lnTo>
                    <a:pt x="32488457" y="17765066"/>
                  </a:lnTo>
                  <a:lnTo>
                    <a:pt x="32488457" y="0"/>
                  </a:lnTo>
                  <a:lnTo>
                    <a:pt x="32262397" y="0"/>
                  </a:lnTo>
                  <a:close/>
                  <a:moveTo>
                    <a:pt x="32262397" y="17539005"/>
                  </a:moveTo>
                  <a:lnTo>
                    <a:pt x="228600" y="17539005"/>
                  </a:lnTo>
                  <a:lnTo>
                    <a:pt x="228600" y="228600"/>
                  </a:lnTo>
                  <a:lnTo>
                    <a:pt x="32262397" y="228600"/>
                  </a:lnTo>
                  <a:lnTo>
                    <a:pt x="32262397" y="17539005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11022" y="733317"/>
            <a:ext cx="8326111" cy="1904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6188" b="1" spc="642" dirty="0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チャレンジ事業に</a:t>
            </a:r>
            <a:endParaRPr lang="en-US" altLang="ja-JP" sz="6188" b="1" spc="642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 algn="ctr"/>
            <a:r>
              <a:rPr lang="ja-JP" altLang="en-US" sz="6188" b="1" spc="642" dirty="0">
                <a:solidFill>
                  <a:srgbClr val="EEBC2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取り組んでみて</a:t>
            </a:r>
            <a:endParaRPr lang="en-US" sz="4946" b="1" spc="642" dirty="0">
              <a:solidFill>
                <a:srgbClr val="EEBC2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6" name="Freeform 6"/>
          <p:cNvSpPr/>
          <p:nvPr/>
        </p:nvSpPr>
        <p:spPr>
          <a:xfrm flipV="1">
            <a:off x="3769470" y="2668495"/>
            <a:ext cx="4214813" cy="61879"/>
          </a:xfrm>
          <a:custGeom>
            <a:avLst/>
            <a:gdLst/>
            <a:ahLst/>
            <a:cxnLst/>
            <a:rect l="l" t="t" r="r" b="b"/>
            <a:pathLst>
              <a:path w="3418142" h="42083">
                <a:moveTo>
                  <a:pt x="0" y="0"/>
                </a:moveTo>
                <a:lnTo>
                  <a:pt x="3418143" y="0"/>
                </a:lnTo>
                <a:lnTo>
                  <a:pt x="3418143" y="42083"/>
                </a:lnTo>
                <a:lnTo>
                  <a:pt x="0" y="4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011236" b="-4011236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8" name="Freeform 8"/>
          <p:cNvSpPr/>
          <p:nvPr/>
        </p:nvSpPr>
        <p:spPr>
          <a:xfrm>
            <a:off x="952501" y="3000375"/>
            <a:ext cx="5021577" cy="514080"/>
          </a:xfrm>
          <a:custGeom>
            <a:avLst/>
            <a:gdLst/>
            <a:ahLst/>
            <a:cxnLst/>
            <a:rect l="l" t="t" r="r" b="b"/>
            <a:pathLst>
              <a:path w="4265897" h="457181">
                <a:moveTo>
                  <a:pt x="0" y="0"/>
                </a:moveTo>
                <a:lnTo>
                  <a:pt x="4265897" y="0"/>
                </a:lnTo>
                <a:lnTo>
                  <a:pt x="4265897" y="457181"/>
                </a:lnTo>
                <a:lnTo>
                  <a:pt x="0" y="45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grpSp>
        <p:nvGrpSpPr>
          <p:cNvPr id="9" name="Group 9"/>
          <p:cNvGrpSpPr/>
          <p:nvPr/>
        </p:nvGrpSpPr>
        <p:grpSpPr>
          <a:xfrm>
            <a:off x="952501" y="3484465"/>
            <a:ext cx="5021577" cy="2186852"/>
            <a:chOff x="0" y="0"/>
            <a:chExt cx="32488457" cy="177650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488457" cy="17765066"/>
            </a:xfrm>
            <a:custGeom>
              <a:avLst/>
              <a:gdLst/>
              <a:ahLst/>
              <a:cxnLst/>
              <a:rect l="l" t="t" r="r" b="b"/>
              <a:pathLst>
                <a:path w="32488457" h="17765066">
                  <a:moveTo>
                    <a:pt x="32262397" y="0"/>
                  </a:moveTo>
                  <a:lnTo>
                    <a:pt x="0" y="0"/>
                  </a:lnTo>
                  <a:lnTo>
                    <a:pt x="0" y="17765066"/>
                  </a:lnTo>
                  <a:lnTo>
                    <a:pt x="32488457" y="17765066"/>
                  </a:lnTo>
                  <a:lnTo>
                    <a:pt x="32488457" y="0"/>
                  </a:lnTo>
                  <a:lnTo>
                    <a:pt x="32262397" y="0"/>
                  </a:lnTo>
                  <a:close/>
                  <a:moveTo>
                    <a:pt x="32262397" y="17539005"/>
                  </a:moveTo>
                  <a:lnTo>
                    <a:pt x="228600" y="17539005"/>
                  </a:lnTo>
                  <a:lnTo>
                    <a:pt x="228600" y="228600"/>
                  </a:lnTo>
                  <a:lnTo>
                    <a:pt x="32262397" y="228600"/>
                  </a:lnTo>
                  <a:lnTo>
                    <a:pt x="32262397" y="17539005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5376" y="3609400"/>
            <a:ext cx="4312547" cy="1049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生理について話す機会へ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  <a:p>
            <a:pPr>
              <a:lnSpc>
                <a:spcPts val="2766"/>
              </a:lnSpc>
            </a:pP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市民の声を集めやすい</a:t>
            </a:r>
            <a:endParaRPr lang="en-US" altLang="ja-JP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  <a:p>
            <a:pPr>
              <a:lnSpc>
                <a:spcPts val="2766"/>
              </a:lnSpc>
            </a:pP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イベント開催へのハードル</a:t>
            </a: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17093" y="3095319"/>
            <a:ext cx="2478720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b="1" spc="256" dirty="0" err="1">
                <a:solidFill>
                  <a:srgbClr val="222222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うまくいったこと</a:t>
            </a:r>
            <a:endParaRPr lang="en-US" sz="1975" b="1" spc="256" dirty="0">
              <a:solidFill>
                <a:srgbClr val="222222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43784" y="3075538"/>
            <a:ext cx="2350782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b="1" spc="256" dirty="0" err="1">
                <a:solidFill>
                  <a:srgbClr val="000000"/>
                </a:solidFill>
                <a:latin typeface="UD角ゴ_ラージ（N仕様） Bold"/>
                <a:ea typeface="UD角ゴ_ラージ（N仕様） Bold"/>
                <a:cs typeface="UD角ゴ_ラージ（N仕様） Bold"/>
                <a:sym typeface="UD角ゴ_ラージ（N仕様） Bold"/>
              </a:rPr>
              <a:t>課題を感じたこと</a:t>
            </a:r>
            <a:endParaRPr lang="en-US" sz="1975" b="1" spc="256" dirty="0">
              <a:solidFill>
                <a:srgbClr val="000000"/>
              </a:solidFill>
              <a:latin typeface="UD角ゴ_ラージ（N仕様） Bold"/>
              <a:ea typeface="UD角ゴ_ラージ（N仕様） Bold"/>
              <a:cs typeface="UD角ゴ_ラージ（N仕様） Bold"/>
              <a:sym typeface="UD角ゴ_ラージ（N仕様）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79731" y="3609400"/>
            <a:ext cx="4759768" cy="141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6"/>
              </a:lnSpc>
            </a:pP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【</a:t>
            </a: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より多くの参加者へ</a:t>
            </a:r>
            <a:r>
              <a:rPr 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】</a:t>
            </a:r>
          </a:p>
          <a:p>
            <a:pPr>
              <a:lnSpc>
                <a:spcPts val="2766"/>
              </a:lnSpc>
            </a:pP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多様な参加者に参加してほしい</a:t>
            </a:r>
            <a:endParaRPr lang="en-US" altLang="ja-JP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  <a:p>
            <a:pPr>
              <a:lnSpc>
                <a:spcPts val="2766"/>
              </a:lnSpc>
            </a:pPr>
            <a:r>
              <a:rPr lang="ja-JP" altLang="en-US" sz="1975" spc="256" dirty="0">
                <a:solidFill>
                  <a:srgbClr val="222222"/>
                </a:solidFill>
                <a:latin typeface="UD角ゴ_ラージ（N仕様）"/>
                <a:ea typeface="UD角ゴ_ラージ（N仕様）"/>
                <a:cs typeface="UD角ゴ_ラージ（N仕様）"/>
                <a:sym typeface="UD角ゴ_ラージ（N仕様）"/>
              </a:rPr>
              <a:t>働くという観点でもできるのでは？</a:t>
            </a:r>
            <a:endParaRPr lang="en-US" altLang="ja-JP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  <a:p>
            <a:pPr>
              <a:lnSpc>
                <a:spcPts val="2766"/>
              </a:lnSpc>
            </a:pPr>
            <a:endParaRPr lang="en-US" sz="1975" spc="256" dirty="0">
              <a:solidFill>
                <a:srgbClr val="222222"/>
              </a:solidFill>
              <a:latin typeface="UD角ゴ_ラージ（N仕様）"/>
              <a:ea typeface="UD角ゴ_ラージ（N仕様）"/>
              <a:cs typeface="UD角ゴ_ラージ（N仕様）"/>
              <a:sym typeface="UD角ゴ_ラージ（N仕様）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65048" y="6122012"/>
            <a:ext cx="5157471" cy="4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sz="2538" b="1" spc="32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【○○】部門　【団体名】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6AA9533B-77E5-F7BA-30F9-D0005132D957}"/>
              </a:ext>
            </a:extLst>
          </p:cNvPr>
          <p:cNvGrpSpPr/>
          <p:nvPr/>
        </p:nvGrpSpPr>
        <p:grpSpPr>
          <a:xfrm>
            <a:off x="381000" y="151826"/>
            <a:ext cx="10041518" cy="491111"/>
            <a:chOff x="0" y="0"/>
            <a:chExt cx="70111590" cy="3989584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CA84B547-8E6B-60EF-709F-91054096EC25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solidFill>
              <a:srgbClr val="EEBC2D"/>
            </a:solidFill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D6BEA0C5-7225-65FF-324F-9B3E0C363922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F827C63D-56C1-5941-FA35-A3D6D0DCB377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F3710A2-0C3C-3A46-2318-AE9F5513952F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9B8CAED-506F-5BF6-F37E-AEF1294AE4C8}"/>
              </a:ext>
            </a:extLst>
          </p:cNvPr>
          <p:cNvSpPr/>
          <p:nvPr/>
        </p:nvSpPr>
        <p:spPr>
          <a:xfrm>
            <a:off x="1" y="-34397"/>
            <a:ext cx="12191999" cy="6299284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ja-JP" altLang="en-US" sz="1688" dirty="0"/>
          </a:p>
        </p:txBody>
      </p:sp>
      <p:sp>
        <p:nvSpPr>
          <p:cNvPr id="6" name="TextBox 6"/>
          <p:cNvSpPr txBox="1"/>
          <p:nvPr/>
        </p:nvSpPr>
        <p:spPr>
          <a:xfrm>
            <a:off x="2350182" y="1470924"/>
            <a:ext cx="7456289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4"/>
              </a:lnSpc>
            </a:pPr>
            <a:r>
              <a:rPr lang="en-US" sz="6188" b="1" spc="642" dirty="0" err="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今後の展望</a:t>
            </a:r>
            <a:endParaRPr lang="en-US" sz="6188" b="1" spc="642" dirty="0">
              <a:solidFill>
                <a:srgbClr val="00000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167188" y="2312921"/>
            <a:ext cx="3726089" cy="71437"/>
          </a:xfrm>
          <a:custGeom>
            <a:avLst/>
            <a:gdLst/>
            <a:ahLst/>
            <a:cxnLst/>
            <a:rect l="l" t="t" r="r" b="b"/>
            <a:pathLst>
              <a:path w="3418142" h="42083">
                <a:moveTo>
                  <a:pt x="0" y="0"/>
                </a:moveTo>
                <a:lnTo>
                  <a:pt x="3418143" y="0"/>
                </a:lnTo>
                <a:lnTo>
                  <a:pt x="3418143" y="42083"/>
                </a:lnTo>
                <a:lnTo>
                  <a:pt x="0" y="4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011236" b="-4011236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10" name="TextBox 10"/>
          <p:cNvSpPr txBox="1"/>
          <p:nvPr/>
        </p:nvSpPr>
        <p:spPr>
          <a:xfrm>
            <a:off x="2765066" y="2543591"/>
            <a:ext cx="6969157" cy="3182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ダイバーシティ人権政策課</a:t>
            </a: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】</a:t>
            </a:r>
          </a:p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…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生理でも働きやすい地域へ⇒ヒアリング・調査</a:t>
            </a:r>
            <a:endParaRPr lang="en-US" altLang="ja-JP" sz="2000" b="1" spc="335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…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相談しやすい体制へ⇒町の若者保健室の設置</a:t>
            </a:r>
            <a:endParaRPr lang="en-US" altLang="ja-JP" sz="2000" b="1" spc="335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…SRHR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の普及⇒ピアサポーターの育成</a:t>
            </a:r>
            <a:endParaRPr lang="en-US" altLang="ja-JP" sz="2000" b="1" spc="335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【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商工労働課</a:t>
            </a: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】</a:t>
            </a:r>
          </a:p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…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職場での月経理解を深める⇒企業研修の実施</a:t>
            </a:r>
            <a:endParaRPr lang="en-US" altLang="ja-JP" sz="2000" b="1" spc="335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611"/>
              </a:lnSpc>
            </a:pPr>
            <a:r>
              <a:rPr lang="en-US" altLang="ja-JP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…</a:t>
            </a:r>
            <a:r>
              <a:rPr lang="ja-JP" altLang="en-US" sz="2000" b="1" spc="335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生理の辛いを解決する取り組み⇒ピルの普及</a:t>
            </a:r>
            <a:endParaRPr lang="en-US" altLang="ja-JP" sz="2000" b="1" spc="335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9F13DCEA-A490-1FD4-BA3B-085F6331F62C}"/>
              </a:ext>
            </a:extLst>
          </p:cNvPr>
          <p:cNvGrpSpPr/>
          <p:nvPr/>
        </p:nvGrpSpPr>
        <p:grpSpPr>
          <a:xfrm>
            <a:off x="381000" y="142875"/>
            <a:ext cx="10041518" cy="491111"/>
            <a:chOff x="0" y="0"/>
            <a:chExt cx="70111590" cy="3989584"/>
          </a:xfrm>
          <a:solidFill>
            <a:schemeClr val="bg1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60086D3-86CD-E688-680D-092F67FE52E4}"/>
                </a:ext>
              </a:extLst>
            </p:cNvPr>
            <p:cNvSpPr/>
            <p:nvPr/>
          </p:nvSpPr>
          <p:spPr>
            <a:xfrm>
              <a:off x="0" y="0"/>
              <a:ext cx="70111590" cy="3989584"/>
            </a:xfrm>
            <a:custGeom>
              <a:avLst/>
              <a:gdLst/>
              <a:ahLst/>
              <a:cxnLst/>
              <a:rect l="l" t="t" r="r" b="b"/>
              <a:pathLst>
                <a:path w="70111590" h="3989584">
                  <a:moveTo>
                    <a:pt x="69885533" y="0"/>
                  </a:moveTo>
                  <a:lnTo>
                    <a:pt x="0" y="0"/>
                  </a:lnTo>
                  <a:lnTo>
                    <a:pt x="0" y="3989584"/>
                  </a:lnTo>
                  <a:lnTo>
                    <a:pt x="70111590" y="3989584"/>
                  </a:lnTo>
                  <a:lnTo>
                    <a:pt x="70111590" y="0"/>
                  </a:lnTo>
                  <a:lnTo>
                    <a:pt x="69885533" y="0"/>
                  </a:lnTo>
                  <a:close/>
                  <a:moveTo>
                    <a:pt x="69885533" y="3763524"/>
                  </a:moveTo>
                  <a:lnTo>
                    <a:pt x="228600" y="3763524"/>
                  </a:lnTo>
                  <a:lnTo>
                    <a:pt x="228600" y="228600"/>
                  </a:lnTo>
                  <a:lnTo>
                    <a:pt x="69885533" y="228600"/>
                  </a:lnTo>
                  <a:lnTo>
                    <a:pt x="69885533" y="3763524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/>
            <a:lstStyle/>
            <a:p>
              <a:endParaRPr lang="ja-JP" altLang="en-US" sz="1688"/>
            </a:p>
          </p:txBody>
        </p:sp>
      </p:grpSp>
      <p:sp>
        <p:nvSpPr>
          <p:cNvPr id="14" name="TextBox 4">
            <a:extLst>
              <a:ext uri="{FF2B5EF4-FFF2-40B4-BE49-F238E27FC236}">
                <a16:creationId xmlns:a16="http://schemas.microsoft.com/office/drawing/2014/main" id="{DAE1AD02-6E83-49DD-2E6A-69034AC6F247}"/>
              </a:ext>
            </a:extLst>
          </p:cNvPr>
          <p:cNvSpPr txBox="1"/>
          <p:nvPr/>
        </p:nvSpPr>
        <p:spPr>
          <a:xfrm>
            <a:off x="626532" y="289792"/>
            <a:ext cx="95504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7"/>
              </a:lnSpc>
            </a:pP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令和６年度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協働のまちづくりチャレンジ事業</a:t>
            </a:r>
            <a:r>
              <a:rPr lang="en-US" sz="1875" b="1" spc="171" dirty="0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en-US" sz="1875" b="1" spc="171" dirty="0" err="1">
                <a:solidFill>
                  <a:srgbClr val="22222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成果発表会</a:t>
            </a:r>
            <a:endParaRPr lang="en-US" sz="1875" b="1" spc="171" dirty="0">
              <a:solidFill>
                <a:srgbClr val="22222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DCC658D-2DD9-A577-8C87-273C7CA5AA94}"/>
              </a:ext>
            </a:extLst>
          </p:cNvPr>
          <p:cNvSpPr/>
          <p:nvPr/>
        </p:nvSpPr>
        <p:spPr>
          <a:xfrm>
            <a:off x="1" y="5875610"/>
            <a:ext cx="12191999" cy="981971"/>
          </a:xfrm>
          <a:custGeom>
            <a:avLst/>
            <a:gdLst/>
            <a:ahLst/>
            <a:cxnLst/>
            <a:rect l="l" t="t" r="r" b="b"/>
            <a:pathLst>
              <a:path w="9773499" h="1047436">
                <a:moveTo>
                  <a:pt x="0" y="0"/>
                </a:moveTo>
                <a:lnTo>
                  <a:pt x="9773499" y="0"/>
                </a:lnTo>
                <a:lnTo>
                  <a:pt x="9773499" y="1047436"/>
                </a:lnTo>
                <a:lnTo>
                  <a:pt x="0" y="10474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6543" b="-416543"/>
            </a:stretch>
          </a:blipFill>
        </p:spPr>
        <p:txBody>
          <a:bodyPr/>
          <a:lstStyle/>
          <a:p>
            <a:endParaRPr lang="ja-JP" altLang="en-US" sz="1688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E775C96-0739-C4F7-048A-9304D08DB32F}"/>
              </a:ext>
            </a:extLst>
          </p:cNvPr>
          <p:cNvSpPr txBox="1"/>
          <p:nvPr/>
        </p:nvSpPr>
        <p:spPr>
          <a:xfrm>
            <a:off x="5901543" y="6292342"/>
            <a:ext cx="5766746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学生</a:t>
            </a:r>
            <a:r>
              <a:rPr lang="en-US" sz="2538" b="1" spc="329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部門</a:t>
            </a:r>
            <a:r>
              <a:rPr 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　</a:t>
            </a:r>
            <a:r>
              <a:rPr lang="ja-JP" altLang="en-US" sz="2538" b="1" spc="32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ユースの保健室</a:t>
            </a:r>
            <a:endParaRPr lang="en-US" sz="2538" b="1" spc="329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</TotalTime>
  <Words>434</Words>
  <Application>Microsoft Office PowerPoint</Application>
  <PresentationFormat>ワイド画面</PresentationFormat>
  <Paragraphs>89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Open Sans Bold</vt:lpstr>
      <vt:lpstr>Open Sans Extra Bold</vt:lpstr>
      <vt:lpstr>UD角ゴ_ラージ（N仕様）</vt:lpstr>
      <vt:lpstr>UD角ゴ_ラージ（N仕様） Bold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水洞英夫</dc:creator>
  <cp:lastModifiedBy>山本 優理奈</cp:lastModifiedBy>
  <cp:revision>37</cp:revision>
  <cp:lastPrinted>2023-01-17T01:31:49Z</cp:lastPrinted>
  <dcterms:created xsi:type="dcterms:W3CDTF">2020-02-14T02:05:28Z</dcterms:created>
  <dcterms:modified xsi:type="dcterms:W3CDTF">2025-02-19T12:37:19Z</dcterms:modified>
</cp:coreProperties>
</file>