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9" autoAdjust="0"/>
    <p:restoredTop sz="94660"/>
  </p:normalViewPr>
  <p:slideViewPr>
    <p:cSldViewPr snapToGrid="0">
      <p:cViewPr>
        <p:scale>
          <a:sx n="66" d="100"/>
          <a:sy n="66" d="100"/>
        </p:scale>
        <p:origin x="2310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D713-9C2E-4B4E-9668-EBFEA83D033E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4F30-DA5A-46DA-A7A5-9104B81F0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925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D713-9C2E-4B4E-9668-EBFEA83D033E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4F30-DA5A-46DA-A7A5-9104B81F0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1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D713-9C2E-4B4E-9668-EBFEA83D033E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4F30-DA5A-46DA-A7A5-9104B81F0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617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D713-9C2E-4B4E-9668-EBFEA83D033E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4F30-DA5A-46DA-A7A5-9104B81F0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03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D713-9C2E-4B4E-9668-EBFEA83D033E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4F30-DA5A-46DA-A7A5-9104B81F0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12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D713-9C2E-4B4E-9668-EBFEA83D033E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4F30-DA5A-46DA-A7A5-9104B81F0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40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D713-9C2E-4B4E-9668-EBFEA83D033E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4F30-DA5A-46DA-A7A5-9104B81F0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63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D713-9C2E-4B4E-9668-EBFEA83D033E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4F30-DA5A-46DA-A7A5-9104B81F0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D713-9C2E-4B4E-9668-EBFEA83D033E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4F30-DA5A-46DA-A7A5-9104B81F0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85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D713-9C2E-4B4E-9668-EBFEA83D033E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4F30-DA5A-46DA-A7A5-9104B81F0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30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1D713-9C2E-4B4E-9668-EBFEA83D033E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4F30-DA5A-46DA-A7A5-9104B81F0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1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1D713-9C2E-4B4E-9668-EBFEA83D033E}" type="datetimeFigureOut">
              <a:rPr kumimoji="1" lang="ja-JP" altLang="en-US" smtClean="0"/>
              <a:t>2025/3/18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94F30-DA5A-46DA-A7A5-9104B81F0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69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83149" y="2287484"/>
            <a:ext cx="807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企画タイトル　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6328230"/>
            <a:ext cx="12192000" cy="529771"/>
          </a:xfrm>
          <a:prstGeom prst="rect">
            <a:avLst/>
          </a:prstGeom>
          <a:solidFill>
            <a:srgbClr val="A9EDFD"/>
          </a:solidFill>
          <a:ln>
            <a:solidFill>
              <a:srgbClr val="A9ED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2858248" y="3296831"/>
            <a:ext cx="7442199" cy="0"/>
          </a:xfrm>
          <a:prstGeom prst="line">
            <a:avLst/>
          </a:prstGeom>
          <a:ln w="38100">
            <a:solidFill>
              <a:srgbClr val="A9ED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0" y="122464"/>
            <a:ext cx="12192000" cy="0"/>
          </a:xfrm>
          <a:prstGeom prst="line">
            <a:avLst/>
          </a:prstGeom>
          <a:ln w="38100">
            <a:solidFill>
              <a:srgbClr val="A9ED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66125" y="177818"/>
            <a:ext cx="441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団体名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FF766E-F77C-51D8-0329-471A1866C4D4}"/>
              </a:ext>
            </a:extLst>
          </p:cNvPr>
          <p:cNvSpPr txBox="1"/>
          <p:nvPr/>
        </p:nvSpPr>
        <p:spPr>
          <a:xfrm>
            <a:off x="166125" y="712320"/>
            <a:ext cx="4206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テーマ　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94866" y="6387321"/>
            <a:ext cx="815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令和７年度協働のまちづくりチャレンジ事業　公開プレゼンテーション資料</a:t>
            </a:r>
            <a:endParaRPr kumimoji="1" lang="en-US" altLang="ja-JP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31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64787" y="417978"/>
            <a:ext cx="807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１．団体について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6328230"/>
            <a:ext cx="12192000" cy="529771"/>
          </a:xfrm>
          <a:prstGeom prst="rect">
            <a:avLst/>
          </a:prstGeom>
          <a:solidFill>
            <a:srgbClr val="A9E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0" y="122464"/>
            <a:ext cx="12192000" cy="0"/>
          </a:xfrm>
          <a:prstGeom prst="line">
            <a:avLst/>
          </a:prstGeom>
          <a:ln w="38100">
            <a:solidFill>
              <a:srgbClr val="A9ED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F6F87E-88A0-8C6E-605D-7424F5206C9A}"/>
              </a:ext>
            </a:extLst>
          </p:cNvPr>
          <p:cNvSpPr txBox="1"/>
          <p:nvPr/>
        </p:nvSpPr>
        <p:spPr>
          <a:xfrm>
            <a:off x="687670" y="2879443"/>
            <a:ext cx="7945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</a:t>
            </a:r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メンバー（何名、どんな人物か）、団体設立の目的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5695A2-6B4D-D019-CAB9-0AA2A7B088DF}"/>
              </a:ext>
            </a:extLst>
          </p:cNvPr>
          <p:cNvSpPr txBox="1"/>
          <p:nvPr/>
        </p:nvSpPr>
        <p:spPr>
          <a:xfrm>
            <a:off x="756497" y="4511417"/>
            <a:ext cx="93133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</a:t>
            </a:r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団体の活動概要、</a:t>
            </a:r>
            <a:r>
              <a:rPr kumimoji="1" lang="en-US" altLang="ja-JP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PR</a:t>
            </a:r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、今回応募した理由　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31AA83-C968-6CA6-F5E2-7C3CEF6AA563}"/>
              </a:ext>
            </a:extLst>
          </p:cNvPr>
          <p:cNvSpPr txBox="1"/>
          <p:nvPr/>
        </p:nvSpPr>
        <p:spPr>
          <a:xfrm>
            <a:off x="687670" y="1457024"/>
            <a:ext cx="7945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</a:t>
            </a:r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団体名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89BFBF8-A52A-169E-D34E-96926A09BADD}"/>
              </a:ext>
            </a:extLst>
          </p:cNvPr>
          <p:cNvSpPr txBox="1"/>
          <p:nvPr/>
        </p:nvSpPr>
        <p:spPr>
          <a:xfrm>
            <a:off x="6913767" y="234058"/>
            <a:ext cx="441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団体名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5D0825-9FD2-2FDF-A399-75155C3FC0FB}"/>
              </a:ext>
            </a:extLst>
          </p:cNvPr>
          <p:cNvSpPr txBox="1"/>
          <p:nvPr/>
        </p:nvSpPr>
        <p:spPr>
          <a:xfrm>
            <a:off x="4094866" y="6387321"/>
            <a:ext cx="815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令和７年度協働のまちづくりチャレンジ事業　公開プレゼンテーション資料</a:t>
            </a:r>
            <a:endParaRPr kumimoji="1" lang="en-US" altLang="ja-JP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157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64787" y="417978"/>
            <a:ext cx="807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２．現状の課題・背景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6328230"/>
            <a:ext cx="12192000" cy="529771"/>
          </a:xfrm>
          <a:prstGeom prst="rect">
            <a:avLst/>
          </a:prstGeom>
          <a:solidFill>
            <a:srgbClr val="A9E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0" y="122464"/>
            <a:ext cx="12192000" cy="0"/>
          </a:xfrm>
          <a:prstGeom prst="line">
            <a:avLst/>
          </a:prstGeom>
          <a:ln w="38100">
            <a:solidFill>
              <a:srgbClr val="A9ED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8E85D9-E152-C00F-FF22-41AB49DC0123}"/>
              </a:ext>
            </a:extLst>
          </p:cNvPr>
          <p:cNvSpPr txBox="1"/>
          <p:nvPr/>
        </p:nvSpPr>
        <p:spPr>
          <a:xfrm>
            <a:off x="687670" y="3645253"/>
            <a:ext cx="7945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・解決するために考えたこと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1F2DEC4-8FFF-F18F-E0B4-E761BF3A525A}"/>
              </a:ext>
            </a:extLst>
          </p:cNvPr>
          <p:cNvSpPr txBox="1"/>
          <p:nvPr/>
        </p:nvSpPr>
        <p:spPr>
          <a:xfrm>
            <a:off x="687670" y="1516292"/>
            <a:ext cx="7945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・団体が考える現状の地域課題・背景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C49184E-B707-B72F-9E4D-0C7B7529F21D}"/>
              </a:ext>
            </a:extLst>
          </p:cNvPr>
          <p:cNvSpPr txBox="1"/>
          <p:nvPr/>
        </p:nvSpPr>
        <p:spPr>
          <a:xfrm>
            <a:off x="6913767" y="234058"/>
            <a:ext cx="441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団体名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8702C7-82F4-8F97-B0C1-26A9D995B661}"/>
              </a:ext>
            </a:extLst>
          </p:cNvPr>
          <p:cNvSpPr txBox="1"/>
          <p:nvPr/>
        </p:nvSpPr>
        <p:spPr>
          <a:xfrm>
            <a:off x="4094866" y="6387321"/>
            <a:ext cx="815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令和７年度協働のまちづくりチャレンジ事業　公開プレゼンテーション資料</a:t>
            </a:r>
            <a:endParaRPr kumimoji="1" lang="en-US" altLang="ja-JP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454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64787" y="417978"/>
            <a:ext cx="807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３．企画の概要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6328230"/>
            <a:ext cx="12192000" cy="529771"/>
          </a:xfrm>
          <a:prstGeom prst="rect">
            <a:avLst/>
          </a:prstGeom>
          <a:solidFill>
            <a:srgbClr val="A9E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0" y="122464"/>
            <a:ext cx="12192000" cy="0"/>
          </a:xfrm>
          <a:prstGeom prst="line">
            <a:avLst/>
          </a:prstGeom>
          <a:ln w="38100">
            <a:solidFill>
              <a:srgbClr val="A9ED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DFF3979-F925-0A55-A981-D93A8B4249F1}"/>
              </a:ext>
            </a:extLst>
          </p:cNvPr>
          <p:cNvSpPr txBox="1"/>
          <p:nvPr/>
        </p:nvSpPr>
        <p:spPr>
          <a:xfrm>
            <a:off x="687670" y="1516292"/>
            <a:ext cx="7945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・企画のねらい・コンセプト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742E0A5-0D9A-16B5-5137-54889AF2D528}"/>
              </a:ext>
            </a:extLst>
          </p:cNvPr>
          <p:cNvSpPr txBox="1"/>
          <p:nvPr/>
        </p:nvSpPr>
        <p:spPr>
          <a:xfrm>
            <a:off x="687669" y="3167754"/>
            <a:ext cx="11504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・実施方法（予定日時・予定場所・実施形態・予定講師・スケジュール等）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2E6EA6-D0F5-38E8-C0B3-FF0EEA54D300}"/>
              </a:ext>
            </a:extLst>
          </p:cNvPr>
          <p:cNvSpPr txBox="1"/>
          <p:nvPr/>
        </p:nvSpPr>
        <p:spPr>
          <a:xfrm>
            <a:off x="687669" y="4747992"/>
            <a:ext cx="11504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・事業効果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666A58-2D22-B504-73B9-5CD259572398}"/>
              </a:ext>
            </a:extLst>
          </p:cNvPr>
          <p:cNvSpPr txBox="1"/>
          <p:nvPr/>
        </p:nvSpPr>
        <p:spPr>
          <a:xfrm>
            <a:off x="6913767" y="234058"/>
            <a:ext cx="441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団体名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6F43A9-6B45-4394-9570-E5F02B47902E}"/>
              </a:ext>
            </a:extLst>
          </p:cNvPr>
          <p:cNvSpPr txBox="1"/>
          <p:nvPr/>
        </p:nvSpPr>
        <p:spPr>
          <a:xfrm>
            <a:off x="4094866" y="6387321"/>
            <a:ext cx="815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令和７年度協働のまちづくりチャレンジ事業　公開プレゼンテーション資料</a:t>
            </a:r>
            <a:endParaRPr kumimoji="1" lang="en-US" altLang="ja-JP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374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64787" y="417978"/>
            <a:ext cx="807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４．今後の展望について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6328230"/>
            <a:ext cx="12192000" cy="529771"/>
          </a:xfrm>
          <a:prstGeom prst="rect">
            <a:avLst/>
          </a:prstGeom>
          <a:solidFill>
            <a:srgbClr val="A9E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0" y="122464"/>
            <a:ext cx="12192000" cy="0"/>
          </a:xfrm>
          <a:prstGeom prst="line">
            <a:avLst/>
          </a:prstGeom>
          <a:ln w="38100">
            <a:solidFill>
              <a:srgbClr val="A9ED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DFF3979-F925-0A55-A981-D93A8B4249F1}"/>
              </a:ext>
            </a:extLst>
          </p:cNvPr>
          <p:cNvSpPr txBox="1"/>
          <p:nvPr/>
        </p:nvSpPr>
        <p:spPr>
          <a:xfrm>
            <a:off x="699100" y="1642412"/>
            <a:ext cx="10079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・今回の事業は団体にとってどのような位置づけなのか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742E0A5-0D9A-16B5-5137-54889AF2D528}"/>
              </a:ext>
            </a:extLst>
          </p:cNvPr>
          <p:cNvSpPr txBox="1"/>
          <p:nvPr/>
        </p:nvSpPr>
        <p:spPr>
          <a:xfrm>
            <a:off x="687669" y="3500535"/>
            <a:ext cx="11504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・今回の事業を通して、どのように活動の幅を広げていきたいのか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01C20E9-EB94-71D0-DA0E-DE85E322B964}"/>
              </a:ext>
            </a:extLst>
          </p:cNvPr>
          <p:cNvSpPr txBox="1"/>
          <p:nvPr/>
        </p:nvSpPr>
        <p:spPr>
          <a:xfrm>
            <a:off x="6913767" y="234058"/>
            <a:ext cx="441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団体名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B3691A-81E6-701B-43F1-9792CF655C11}"/>
              </a:ext>
            </a:extLst>
          </p:cNvPr>
          <p:cNvSpPr txBox="1"/>
          <p:nvPr/>
        </p:nvSpPr>
        <p:spPr>
          <a:xfrm>
            <a:off x="4094866" y="6387321"/>
            <a:ext cx="815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令和７年度協働のまちづくりチャレンジ事業　公開プレゼンテーション資料</a:t>
            </a:r>
            <a:endParaRPr kumimoji="1" lang="en-US" altLang="ja-JP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4375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64787" y="417978"/>
            <a:ext cx="807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５．事業収支予算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0" y="6328230"/>
            <a:ext cx="12192000" cy="529771"/>
          </a:xfrm>
          <a:prstGeom prst="rect">
            <a:avLst/>
          </a:prstGeom>
          <a:solidFill>
            <a:srgbClr val="A9E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0" y="122464"/>
            <a:ext cx="12192000" cy="0"/>
          </a:xfrm>
          <a:prstGeom prst="line">
            <a:avLst/>
          </a:prstGeom>
          <a:ln w="38100">
            <a:solidFill>
              <a:srgbClr val="A9EDF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表 6">
            <a:extLst>
              <a:ext uri="{FF2B5EF4-FFF2-40B4-BE49-F238E27FC236}">
                <a16:creationId xmlns:a16="http://schemas.microsoft.com/office/drawing/2014/main" id="{8BC767C4-3161-672A-8593-4CF3E8B86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063934"/>
              </p:ext>
            </p:extLst>
          </p:nvPr>
        </p:nvGraphicFramePr>
        <p:xfrm>
          <a:off x="1323803" y="1681304"/>
          <a:ext cx="4383315" cy="4562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007">
                  <a:extLst>
                    <a:ext uri="{9D8B030D-6E8A-4147-A177-3AD203B41FA5}">
                      <a16:colId xmlns:a16="http://schemas.microsoft.com/office/drawing/2014/main" val="634424190"/>
                    </a:ext>
                  </a:extLst>
                </a:gridCol>
                <a:gridCol w="998419">
                  <a:extLst>
                    <a:ext uri="{9D8B030D-6E8A-4147-A177-3AD203B41FA5}">
                      <a16:colId xmlns:a16="http://schemas.microsoft.com/office/drawing/2014/main" val="1936064072"/>
                    </a:ext>
                  </a:extLst>
                </a:gridCol>
                <a:gridCol w="1855889">
                  <a:extLst>
                    <a:ext uri="{9D8B030D-6E8A-4147-A177-3AD203B41FA5}">
                      <a16:colId xmlns:a16="http://schemas.microsoft.com/office/drawing/2014/main" val="2679273786"/>
                    </a:ext>
                  </a:extLst>
                </a:gridCol>
              </a:tblGrid>
              <a:tr h="3596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科　目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予　算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摘　要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24127"/>
                  </a:ext>
                </a:extLst>
              </a:tr>
              <a:tr h="31846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041989"/>
                  </a:ext>
                </a:extLst>
              </a:tr>
              <a:tr h="3678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327869"/>
                  </a:ext>
                </a:extLst>
              </a:tr>
              <a:tr h="39939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3882"/>
                  </a:ext>
                </a:extLst>
              </a:tr>
              <a:tr h="378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185485"/>
                  </a:ext>
                </a:extLst>
              </a:tr>
              <a:tr h="426348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504489"/>
                  </a:ext>
                </a:extLst>
              </a:tr>
              <a:tr h="462455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93127"/>
                  </a:ext>
                </a:extLst>
              </a:tr>
              <a:tr h="399393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668104"/>
                  </a:ext>
                </a:extLst>
              </a:tr>
              <a:tr h="35965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302547"/>
                  </a:ext>
                </a:extLst>
              </a:tr>
              <a:tr h="6185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872873"/>
                  </a:ext>
                </a:extLst>
              </a:tr>
              <a:tr h="459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計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104553"/>
                  </a:ext>
                </a:extLst>
              </a:tr>
            </a:tbl>
          </a:graphicData>
        </a:graphic>
      </p:graphicFrame>
      <p:graphicFrame>
        <p:nvGraphicFramePr>
          <p:cNvPr id="11" name="表 6">
            <a:extLst>
              <a:ext uri="{FF2B5EF4-FFF2-40B4-BE49-F238E27FC236}">
                <a16:creationId xmlns:a16="http://schemas.microsoft.com/office/drawing/2014/main" id="{B9509112-7C5B-7EA5-41D5-C71E2E7EC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831313"/>
              </p:ext>
            </p:extLst>
          </p:nvPr>
        </p:nvGraphicFramePr>
        <p:xfrm>
          <a:off x="6868009" y="1681304"/>
          <a:ext cx="4383315" cy="4562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007">
                  <a:extLst>
                    <a:ext uri="{9D8B030D-6E8A-4147-A177-3AD203B41FA5}">
                      <a16:colId xmlns:a16="http://schemas.microsoft.com/office/drawing/2014/main" val="634424190"/>
                    </a:ext>
                  </a:extLst>
                </a:gridCol>
                <a:gridCol w="998419">
                  <a:extLst>
                    <a:ext uri="{9D8B030D-6E8A-4147-A177-3AD203B41FA5}">
                      <a16:colId xmlns:a16="http://schemas.microsoft.com/office/drawing/2014/main" val="1936064072"/>
                    </a:ext>
                  </a:extLst>
                </a:gridCol>
                <a:gridCol w="1855889">
                  <a:extLst>
                    <a:ext uri="{9D8B030D-6E8A-4147-A177-3AD203B41FA5}">
                      <a16:colId xmlns:a16="http://schemas.microsoft.com/office/drawing/2014/main" val="2679273786"/>
                    </a:ext>
                  </a:extLst>
                </a:gridCol>
              </a:tblGrid>
              <a:tr h="3596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科　目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予　算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摘　要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24127"/>
                  </a:ext>
                </a:extLst>
              </a:tr>
              <a:tr h="318463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041989"/>
                  </a:ext>
                </a:extLst>
              </a:tr>
              <a:tr h="3678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327869"/>
                  </a:ext>
                </a:extLst>
              </a:tr>
              <a:tr h="39939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3882"/>
                  </a:ext>
                </a:extLst>
              </a:tr>
              <a:tr h="37837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185485"/>
                  </a:ext>
                </a:extLst>
              </a:tr>
              <a:tr h="426348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504489"/>
                  </a:ext>
                </a:extLst>
              </a:tr>
              <a:tr h="462455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93127"/>
                  </a:ext>
                </a:extLst>
              </a:tr>
              <a:tr h="399393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668104"/>
                  </a:ext>
                </a:extLst>
              </a:tr>
              <a:tr h="35965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302547"/>
                  </a:ext>
                </a:extLst>
              </a:tr>
              <a:tr h="6185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872873"/>
                  </a:ext>
                </a:extLst>
              </a:tr>
              <a:tr h="459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計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104553"/>
                  </a:ext>
                </a:extLst>
              </a:tr>
            </a:tbl>
          </a:graphicData>
        </a:graphic>
      </p:graphicFrame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F94B64C-9AF9-FD8D-A618-F5A7C03EDB2F}"/>
              </a:ext>
            </a:extLst>
          </p:cNvPr>
          <p:cNvSpPr txBox="1"/>
          <p:nvPr/>
        </p:nvSpPr>
        <p:spPr>
          <a:xfrm>
            <a:off x="6825969" y="1248975"/>
            <a:ext cx="1692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accent2">
                    <a:lumMod val="50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支出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8E9E-311A-2E98-31AD-F4F638DF49A7}"/>
              </a:ext>
            </a:extLst>
          </p:cNvPr>
          <p:cNvSpPr txBox="1"/>
          <p:nvPr/>
        </p:nvSpPr>
        <p:spPr>
          <a:xfrm>
            <a:off x="1250229" y="1247562"/>
            <a:ext cx="1692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chemeClr val="accent5">
                    <a:lumMod val="75000"/>
                  </a:schemeClr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収入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FAE0193-31E3-3360-BF48-ED578F24BCA0}"/>
              </a:ext>
            </a:extLst>
          </p:cNvPr>
          <p:cNvSpPr txBox="1"/>
          <p:nvPr/>
        </p:nvSpPr>
        <p:spPr>
          <a:xfrm>
            <a:off x="4094866" y="6387321"/>
            <a:ext cx="815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令和７年度協働のまちづくりチャレンジ事業　公開プレゼンテーション資料</a:t>
            </a:r>
            <a:endParaRPr kumimoji="1" lang="en-US" altLang="ja-JP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2E94508-E3F6-657C-CF9B-26EDAD9FC6C2}"/>
              </a:ext>
            </a:extLst>
          </p:cNvPr>
          <p:cNvSpPr txBox="1"/>
          <p:nvPr/>
        </p:nvSpPr>
        <p:spPr>
          <a:xfrm>
            <a:off x="6913767" y="234058"/>
            <a:ext cx="441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団体名</a:t>
            </a:r>
          </a:p>
        </p:txBody>
      </p:sp>
    </p:spTree>
    <p:extLst>
      <p:ext uri="{BB962C8B-B14F-4D97-AF65-F5344CB8AC3E}">
        <p14:creationId xmlns:p14="http://schemas.microsoft.com/office/powerpoint/2010/main" val="203227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323</TotalTime>
  <Words>221</Words>
  <Application>Microsoft Office PowerPoint</Application>
  <PresentationFormat>ワイド画面</PresentationFormat>
  <Paragraphs>39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AR P丸ゴシック体E</vt:lpstr>
      <vt:lpstr>AR P丸ゴシック体M</vt:lpstr>
      <vt:lpstr>AR丸ゴシック体M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kndp</dc:creator>
  <cp:lastModifiedBy>山本 優理奈</cp:lastModifiedBy>
  <cp:revision>21</cp:revision>
  <dcterms:created xsi:type="dcterms:W3CDTF">2024-05-24T09:07:43Z</dcterms:created>
  <dcterms:modified xsi:type="dcterms:W3CDTF">2025-03-18T09:42:56Z</dcterms:modified>
</cp:coreProperties>
</file>