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69" r:id="rId2"/>
    <p:sldId id="257" r:id="rId3"/>
    <p:sldId id="264" r:id="rId4"/>
    <p:sldId id="265" r:id="rId5"/>
    <p:sldId id="266" r:id="rId6"/>
    <p:sldId id="267" r:id="rId7"/>
    <p:sldId id="268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9EDF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51D713-9C2E-4B4E-9668-EBFEA83D033E}" type="datetimeFigureOut">
              <a:rPr kumimoji="1" lang="ja-JP" altLang="en-US" smtClean="0"/>
              <a:t>2026/3/13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994F30-DA5A-46DA-A7A5-9104B81F012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979252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51D713-9C2E-4B4E-9668-EBFEA83D033E}" type="datetimeFigureOut">
              <a:rPr kumimoji="1" lang="ja-JP" altLang="en-US" smtClean="0"/>
              <a:t>2026/3/13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994F30-DA5A-46DA-A7A5-9104B81F012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93199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51D713-9C2E-4B4E-9668-EBFEA83D033E}" type="datetimeFigureOut">
              <a:rPr kumimoji="1" lang="ja-JP" altLang="en-US" smtClean="0"/>
              <a:t>2026/3/13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994F30-DA5A-46DA-A7A5-9104B81F012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561779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51D713-9C2E-4B4E-9668-EBFEA83D033E}" type="datetimeFigureOut">
              <a:rPr kumimoji="1" lang="ja-JP" altLang="en-US" smtClean="0"/>
              <a:t>2026/3/13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994F30-DA5A-46DA-A7A5-9104B81F012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380375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51D713-9C2E-4B4E-9668-EBFEA83D033E}" type="datetimeFigureOut">
              <a:rPr kumimoji="1" lang="ja-JP" altLang="en-US" smtClean="0"/>
              <a:t>2026/3/13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994F30-DA5A-46DA-A7A5-9104B81F012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551231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51D713-9C2E-4B4E-9668-EBFEA83D033E}" type="datetimeFigureOut">
              <a:rPr kumimoji="1" lang="ja-JP" altLang="en-US" smtClean="0"/>
              <a:t>2026/3/13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994F30-DA5A-46DA-A7A5-9104B81F012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214006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51D713-9C2E-4B4E-9668-EBFEA83D033E}" type="datetimeFigureOut">
              <a:rPr kumimoji="1" lang="ja-JP" altLang="en-US" smtClean="0"/>
              <a:t>2026/3/13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994F30-DA5A-46DA-A7A5-9104B81F012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086324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51D713-9C2E-4B4E-9668-EBFEA83D033E}" type="datetimeFigureOut">
              <a:rPr kumimoji="1" lang="ja-JP" altLang="en-US" smtClean="0"/>
              <a:t>2026/3/13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994F30-DA5A-46DA-A7A5-9104B81F012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9576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51D713-9C2E-4B4E-9668-EBFEA83D033E}" type="datetimeFigureOut">
              <a:rPr kumimoji="1" lang="ja-JP" altLang="en-US" smtClean="0"/>
              <a:t>2026/3/13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994F30-DA5A-46DA-A7A5-9104B81F012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078578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51D713-9C2E-4B4E-9668-EBFEA83D033E}" type="datetimeFigureOut">
              <a:rPr kumimoji="1" lang="ja-JP" altLang="en-US" smtClean="0"/>
              <a:t>2026/3/13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994F30-DA5A-46DA-A7A5-9104B81F012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893066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51D713-9C2E-4B4E-9668-EBFEA83D033E}" type="datetimeFigureOut">
              <a:rPr kumimoji="1" lang="ja-JP" altLang="en-US" smtClean="0"/>
              <a:t>2026/3/13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994F30-DA5A-46DA-A7A5-9104B81F012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881190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51D713-9C2E-4B4E-9668-EBFEA83D033E}" type="datetimeFigureOut">
              <a:rPr kumimoji="1" lang="ja-JP" altLang="en-US" smtClean="0"/>
              <a:t>2026/3/13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994F30-DA5A-46DA-A7A5-9104B81F012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856918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四角形: 角を丸くする 17">
            <a:extLst>
              <a:ext uri="{FF2B5EF4-FFF2-40B4-BE49-F238E27FC236}">
                <a16:creationId xmlns:a16="http://schemas.microsoft.com/office/drawing/2014/main" id="{F12C69BD-6E67-7158-2EA5-3FAE335A0062}"/>
              </a:ext>
            </a:extLst>
          </p:cNvPr>
          <p:cNvSpPr/>
          <p:nvPr/>
        </p:nvSpPr>
        <p:spPr>
          <a:xfrm>
            <a:off x="1099205" y="3706503"/>
            <a:ext cx="1743712" cy="2914269"/>
          </a:xfrm>
          <a:prstGeom prst="roundRect">
            <a:avLst>
              <a:gd name="adj" fmla="val 8186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7" name="正方形/長方形 6"/>
          <p:cNvSpPr/>
          <p:nvPr/>
        </p:nvSpPr>
        <p:spPr>
          <a:xfrm>
            <a:off x="0" y="-6709"/>
            <a:ext cx="12192000" cy="529771"/>
          </a:xfrm>
          <a:prstGeom prst="rect">
            <a:avLst/>
          </a:prstGeom>
          <a:solidFill>
            <a:srgbClr val="A9EDF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cxnSp>
        <p:nvCxnSpPr>
          <p:cNvPr id="13" name="直線コネクタ 12"/>
          <p:cNvCxnSpPr>
            <a:cxnSpLocks/>
          </p:cNvCxnSpPr>
          <p:nvPr/>
        </p:nvCxnSpPr>
        <p:spPr>
          <a:xfrm>
            <a:off x="0" y="523062"/>
            <a:ext cx="12192000" cy="0"/>
          </a:xfrm>
          <a:prstGeom prst="line">
            <a:avLst/>
          </a:prstGeom>
          <a:ln w="28575"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14" name="テキスト ボックス 13"/>
          <p:cNvSpPr txBox="1"/>
          <p:nvPr/>
        </p:nvSpPr>
        <p:spPr>
          <a:xfrm>
            <a:off x="998537" y="607058"/>
            <a:ext cx="11259045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公開プレゼンテーション用のスライド</a:t>
            </a:r>
            <a:r>
              <a:rPr kumimoji="1" lang="ja-JP" altLang="en-US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は、「審査基準」を意識し、適宜</a:t>
            </a:r>
            <a:r>
              <a:rPr kumimoji="1" lang="ja-JP" altLang="en-US" sz="2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、</a:t>
            </a:r>
            <a:endParaRPr kumimoji="1" lang="en-US" altLang="ja-JP" sz="22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団体</a:t>
            </a:r>
            <a:r>
              <a:rPr kumimoji="1" lang="ja-JP" altLang="en-US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や活動内容の写真</a:t>
            </a:r>
            <a:r>
              <a:rPr kumimoji="1" lang="ja-JP" altLang="en-US" sz="2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、資料</a:t>
            </a:r>
            <a:r>
              <a:rPr kumimoji="1" lang="ja-JP" altLang="en-US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を追加して作成してください</a:t>
            </a:r>
            <a:r>
              <a:rPr kumimoji="1" lang="ja-JP" altLang="en-US" sz="2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。</a:t>
            </a:r>
            <a:endParaRPr kumimoji="1" lang="en-US" altLang="ja-JP" sz="2200" dirty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ページ数</a:t>
            </a:r>
            <a:r>
              <a:rPr kumimoji="1" lang="ja-JP" altLang="en-US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や様式は自由</a:t>
            </a:r>
            <a:r>
              <a:rPr kumimoji="1" lang="ja-JP" altLang="en-US" sz="2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ですが、必須項目は必ず入れてください。</a:t>
            </a:r>
            <a:endParaRPr kumimoji="1" lang="ja-JP" altLang="en-US" sz="2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2C77D4A8-87A2-81C1-98E7-3300F46886CE}"/>
              </a:ext>
            </a:extLst>
          </p:cNvPr>
          <p:cNvSpPr txBox="1"/>
          <p:nvPr/>
        </p:nvSpPr>
        <p:spPr>
          <a:xfrm>
            <a:off x="998537" y="3186499"/>
            <a:ext cx="9358481" cy="34342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ja-JP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【</a:t>
            </a:r>
            <a:r>
              <a:rPr kumimoji="0" lang="ja-JP" altLang="en-US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審査基準</a:t>
            </a:r>
            <a:r>
              <a:rPr kumimoji="0" lang="en-US" altLang="ja-JP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】</a:t>
            </a:r>
          </a:p>
          <a:p>
            <a:pPr marL="0" marR="0" lvl="0" indent="0" algn="l" defTabSz="4572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　</a:t>
            </a:r>
            <a:r>
              <a:rPr kumimoji="0" lang="ja-JP" altLang="en-US" sz="2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①公益性　　</a:t>
            </a:r>
            <a:r>
              <a:rPr kumimoji="1" lang="ja-JP" altLang="en-US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多くの市民の共感や事業効果が期待できそうか？</a:t>
            </a:r>
            <a:endParaRPr kumimoji="0" lang="en-US" altLang="ja-JP" sz="2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　</a:t>
            </a:r>
            <a:r>
              <a:rPr kumimoji="0" lang="ja-JP" altLang="en-US" sz="2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②実現性　　</a:t>
            </a:r>
            <a:r>
              <a:rPr kumimoji="0" lang="ja-JP" altLang="en-US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実施する過程（スケジュール、場所等）は現実的か？</a:t>
            </a:r>
            <a:endParaRPr kumimoji="0" lang="en-US" altLang="ja-JP" sz="2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　</a:t>
            </a:r>
            <a:r>
              <a:rPr kumimoji="0" lang="ja-JP" altLang="en-US" sz="2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③発展性　　</a:t>
            </a:r>
            <a:r>
              <a:rPr kumimoji="0" lang="ja-JP" altLang="en-US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持続性・波及性や、今後の展開が見込めるか？</a:t>
            </a:r>
            <a:endParaRPr kumimoji="0" lang="en-US" altLang="ja-JP" sz="2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　</a:t>
            </a:r>
            <a:r>
              <a:rPr kumimoji="0" lang="ja-JP" altLang="en-US" sz="2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④創造性　　</a:t>
            </a:r>
            <a:r>
              <a:rPr kumimoji="0" lang="ja-JP" altLang="en-US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他では行われていないようなアイディアや</a:t>
            </a:r>
          </a:p>
          <a:p>
            <a:pPr marL="0" marR="0" lvl="0" indent="0" algn="l" defTabSz="457200" rtl="0" eaLnBrk="1" fontAlgn="auto" latinLnBrk="0" hangingPunct="1">
              <a:lnSpc>
                <a:spcPts val="23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　　　　　　　アプローチで、新鮮さ・工夫が見られるか？</a:t>
            </a:r>
            <a:endParaRPr kumimoji="0" lang="en-US" altLang="ja-JP" sz="2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　</a:t>
            </a:r>
            <a:r>
              <a:rPr kumimoji="0" lang="ja-JP" altLang="en-US" sz="2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⑤</a:t>
            </a:r>
            <a:r>
              <a:rPr kumimoji="0" lang="ja-JP" altLang="en-US" sz="2000" b="1" i="0" u="none" strike="noStrike" kern="1200" cap="none" spc="-30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費用対</a:t>
            </a:r>
            <a:r>
              <a:rPr kumimoji="0" lang="ja-JP" altLang="en-US" sz="2000" b="1" i="0" u="none" strike="noStrike" kern="1200" cap="none" spc="-30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効果　  </a:t>
            </a:r>
            <a:r>
              <a:rPr kumimoji="0" lang="ja-JP" altLang="en-US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積算額が適切で、それに見合った効果のある事業か？</a:t>
            </a: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17999BBB-81F0-DB10-657C-B81D7118D3A9}"/>
              </a:ext>
            </a:extLst>
          </p:cNvPr>
          <p:cNvSpPr txBox="1"/>
          <p:nvPr/>
        </p:nvSpPr>
        <p:spPr>
          <a:xfrm>
            <a:off x="448065" y="-15188"/>
            <a:ext cx="1171921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丸ゴシック体M" panose="020F0609000000000000" pitchFamily="49" charset="-128"/>
                <a:ea typeface="AR丸ゴシック体M" panose="020F0609000000000000" pitchFamily="49" charset="-128"/>
                <a:cs typeface="+mn-cs"/>
              </a:rPr>
              <a:t>令和８年度協働のまちづくり</a:t>
            </a:r>
            <a:r>
              <a:rPr kumimoji="1" lang="ja-JP" altLang="en-US" sz="2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丸ゴシック体M" panose="020F0609000000000000" pitchFamily="49" charset="-128"/>
                <a:ea typeface="AR丸ゴシック体M" panose="020F0609000000000000" pitchFamily="49" charset="-128"/>
                <a:cs typeface="+mn-cs"/>
              </a:rPr>
              <a:t>チャレンジ</a:t>
            </a:r>
            <a:r>
              <a:rPr kumimoji="1" lang="ja-JP" altLang="en-US" sz="28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丸ゴシック体M" panose="020F0609000000000000" pitchFamily="49" charset="-128"/>
                <a:ea typeface="AR丸ゴシック体M" panose="020F0609000000000000" pitchFamily="49" charset="-128"/>
                <a:cs typeface="+mn-cs"/>
              </a:rPr>
              <a:t>事業プレゼンスライド</a:t>
            </a:r>
            <a:r>
              <a:rPr kumimoji="1" lang="ja-JP" alt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丸ゴシック体M" panose="020F0609000000000000" pitchFamily="49" charset="-128"/>
                <a:ea typeface="AR丸ゴシック体M" panose="020F0609000000000000" pitchFamily="49" charset="-128"/>
                <a:cs typeface="+mn-cs"/>
              </a:rPr>
              <a:t>について</a:t>
            </a:r>
            <a:endParaRPr kumimoji="1" lang="en-US" altLang="ja-JP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丸ゴシック体M" panose="020F0609000000000000" pitchFamily="49" charset="-128"/>
              <a:ea typeface="AR丸ゴシック体M" panose="020F0609000000000000" pitchFamily="49" charset="-128"/>
              <a:cs typeface="+mn-cs"/>
            </a:endParaRP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8B7D72C9-42E0-E16F-EE12-880BEE46C668}"/>
              </a:ext>
            </a:extLst>
          </p:cNvPr>
          <p:cNvSpPr txBox="1"/>
          <p:nvPr/>
        </p:nvSpPr>
        <p:spPr>
          <a:xfrm>
            <a:off x="998537" y="1942872"/>
            <a:ext cx="10618275" cy="3981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ts val="23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2200" b="1" dirty="0" smtClean="0">
                <a:solidFill>
                  <a:prstClr val="black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■公開プレゼンテーション</a:t>
            </a:r>
            <a:r>
              <a:rPr kumimoji="0" lang="ja-JP" altLang="en-US" sz="2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持ち</a:t>
            </a:r>
            <a:r>
              <a:rPr kumimoji="0" lang="ja-JP" altLang="en-US" sz="2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時間</a:t>
            </a:r>
            <a:r>
              <a:rPr kumimoji="0" lang="ja-JP" altLang="en-US" sz="2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：</a:t>
            </a:r>
            <a:r>
              <a:rPr kumimoji="0" lang="ja-JP" altLang="en-US" sz="2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６分</a:t>
            </a:r>
            <a:endParaRPr kumimoji="0" lang="en-US" altLang="ja-JP" sz="2200" b="1" i="0" u="none" strike="noStrike" kern="1200" cap="none" spc="0" normalizeH="0" baseline="0" noProof="0" dirty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</p:txBody>
      </p:sp>
      <p:pic>
        <p:nvPicPr>
          <p:cNvPr id="17" name="図 16" descr="持つ, 男 が含まれている画像&#10;&#10;自動的に生成された説明">
            <a:extLst>
              <a:ext uri="{FF2B5EF4-FFF2-40B4-BE49-F238E27FC236}">
                <a16:creationId xmlns:a16="http://schemas.microsoft.com/office/drawing/2014/main" id="{0AF77FCB-693C-0005-37DB-E4D8129C0EB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65363" y="4203264"/>
            <a:ext cx="1950601" cy="1920746"/>
          </a:xfrm>
          <a:prstGeom prst="rect">
            <a:avLst/>
          </a:prstGeom>
        </p:spPr>
      </p:pic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8B7D72C9-42E0-E16F-EE12-880BEE46C668}"/>
              </a:ext>
            </a:extLst>
          </p:cNvPr>
          <p:cNvSpPr txBox="1"/>
          <p:nvPr/>
        </p:nvSpPr>
        <p:spPr>
          <a:xfrm>
            <a:off x="998537" y="2447699"/>
            <a:ext cx="1061827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■必須</a:t>
            </a:r>
            <a:r>
              <a:rPr lang="ja-JP" altLang="en-US" sz="22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項目</a:t>
            </a:r>
            <a:endParaRPr lang="en-US" altLang="ja-JP" sz="2200" b="1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2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lang="ja-JP" altLang="en-US" sz="22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①</a:t>
            </a:r>
            <a:r>
              <a:rPr lang="ja-JP" altLang="en-US" sz="2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団体概要②現状の課題・背景③企画概要④今後の展望⑤事業収支予算</a:t>
            </a:r>
            <a:endParaRPr lang="en-US" altLang="ja-JP" sz="22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4476227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/>
          <p:cNvSpPr txBox="1"/>
          <p:nvPr/>
        </p:nvSpPr>
        <p:spPr>
          <a:xfrm>
            <a:off x="683149" y="2287484"/>
            <a:ext cx="807719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200" dirty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企画タイトル　</a:t>
            </a:r>
          </a:p>
        </p:txBody>
      </p:sp>
      <p:sp>
        <p:nvSpPr>
          <p:cNvPr id="7" name="正方形/長方形 6"/>
          <p:cNvSpPr/>
          <p:nvPr/>
        </p:nvSpPr>
        <p:spPr>
          <a:xfrm>
            <a:off x="0" y="6328230"/>
            <a:ext cx="12192000" cy="529771"/>
          </a:xfrm>
          <a:prstGeom prst="rect">
            <a:avLst/>
          </a:prstGeom>
          <a:solidFill>
            <a:srgbClr val="A9EDFD"/>
          </a:solidFill>
          <a:ln>
            <a:solidFill>
              <a:srgbClr val="A9EDF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cxnSp>
        <p:nvCxnSpPr>
          <p:cNvPr id="9" name="直線コネクタ 8"/>
          <p:cNvCxnSpPr/>
          <p:nvPr/>
        </p:nvCxnSpPr>
        <p:spPr>
          <a:xfrm>
            <a:off x="2858248" y="3296831"/>
            <a:ext cx="7442199" cy="0"/>
          </a:xfrm>
          <a:prstGeom prst="line">
            <a:avLst/>
          </a:prstGeom>
          <a:ln w="38100">
            <a:solidFill>
              <a:srgbClr val="A9EDF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直線コネクタ 12"/>
          <p:cNvCxnSpPr>
            <a:cxnSpLocks/>
          </p:cNvCxnSpPr>
          <p:nvPr/>
        </p:nvCxnSpPr>
        <p:spPr>
          <a:xfrm>
            <a:off x="0" y="122464"/>
            <a:ext cx="12192000" cy="0"/>
          </a:xfrm>
          <a:prstGeom prst="line">
            <a:avLst/>
          </a:prstGeom>
          <a:ln w="38100">
            <a:solidFill>
              <a:srgbClr val="A9EDF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テキスト ボックス 13"/>
          <p:cNvSpPr txBox="1"/>
          <p:nvPr/>
        </p:nvSpPr>
        <p:spPr>
          <a:xfrm>
            <a:off x="166125" y="177818"/>
            <a:ext cx="44193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dirty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団体名</a:t>
            </a: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63FF766E-F77C-51D8-0329-471A1866C4D4}"/>
              </a:ext>
            </a:extLst>
          </p:cNvPr>
          <p:cNvSpPr txBox="1"/>
          <p:nvPr/>
        </p:nvSpPr>
        <p:spPr>
          <a:xfrm>
            <a:off x="166125" y="712320"/>
            <a:ext cx="420683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dirty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テーマ　</a:t>
            </a: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094866" y="6387321"/>
            <a:ext cx="81580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令和８年度</a:t>
            </a:r>
            <a:r>
              <a:rPr kumimoji="1" lang="ja-JP" altLang="en-US" dirty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協働のまちづくりチャレンジ事業　公開プレゼンテーション資料</a:t>
            </a:r>
            <a:endParaRPr kumimoji="1" lang="en-US" altLang="ja-JP" dirty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043162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/>
          <p:cNvSpPr txBox="1"/>
          <p:nvPr/>
        </p:nvSpPr>
        <p:spPr>
          <a:xfrm>
            <a:off x="364787" y="417978"/>
            <a:ext cx="807719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4800" dirty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１．団体について</a:t>
            </a:r>
          </a:p>
        </p:txBody>
      </p:sp>
      <p:sp>
        <p:nvSpPr>
          <p:cNvPr id="7" name="正方形/長方形 6"/>
          <p:cNvSpPr/>
          <p:nvPr/>
        </p:nvSpPr>
        <p:spPr>
          <a:xfrm>
            <a:off x="0" y="6328230"/>
            <a:ext cx="12192000" cy="529771"/>
          </a:xfrm>
          <a:prstGeom prst="rect">
            <a:avLst/>
          </a:prstGeom>
          <a:solidFill>
            <a:srgbClr val="A9EDF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cxnSp>
        <p:nvCxnSpPr>
          <p:cNvPr id="13" name="直線コネクタ 12"/>
          <p:cNvCxnSpPr>
            <a:cxnSpLocks/>
          </p:cNvCxnSpPr>
          <p:nvPr/>
        </p:nvCxnSpPr>
        <p:spPr>
          <a:xfrm>
            <a:off x="0" y="122464"/>
            <a:ext cx="12192000" cy="0"/>
          </a:xfrm>
          <a:prstGeom prst="line">
            <a:avLst/>
          </a:prstGeom>
          <a:ln w="38100">
            <a:solidFill>
              <a:srgbClr val="A9EDF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489BFBF8-A52A-169E-D34E-96926A09BADD}"/>
              </a:ext>
            </a:extLst>
          </p:cNvPr>
          <p:cNvSpPr txBox="1"/>
          <p:nvPr/>
        </p:nvSpPr>
        <p:spPr>
          <a:xfrm>
            <a:off x="6913767" y="234058"/>
            <a:ext cx="44193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dirty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団体名</a:t>
            </a: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9C5D0825-9FD2-2FDF-A399-75155C3FC0FB}"/>
              </a:ext>
            </a:extLst>
          </p:cNvPr>
          <p:cNvSpPr txBox="1"/>
          <p:nvPr/>
        </p:nvSpPr>
        <p:spPr>
          <a:xfrm>
            <a:off x="4094866" y="6387321"/>
            <a:ext cx="81580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令和８年度</a:t>
            </a:r>
            <a:r>
              <a:rPr kumimoji="1" lang="ja-JP" altLang="en-US" dirty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協働のまちづくりチャレンジ事業　公開プレゼンテーション資料</a:t>
            </a:r>
            <a:endParaRPr kumimoji="1" lang="en-US" altLang="ja-JP" dirty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CD5695A2-6B4D-D019-CAB9-0AA2A7B088DF}"/>
              </a:ext>
            </a:extLst>
          </p:cNvPr>
          <p:cNvSpPr txBox="1"/>
          <p:nvPr/>
        </p:nvSpPr>
        <p:spPr>
          <a:xfrm>
            <a:off x="756497" y="1248975"/>
            <a:ext cx="1142753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4000" dirty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・</a:t>
            </a:r>
            <a:r>
              <a:rPr kumimoji="1" lang="ja-JP" altLang="en-US" sz="2800" dirty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団体の活動概要、</a:t>
            </a:r>
            <a:r>
              <a:rPr kumimoji="1" lang="en-US" altLang="ja-JP" sz="2800" dirty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PR</a:t>
            </a:r>
            <a:r>
              <a:rPr kumimoji="1" lang="ja-JP" altLang="en-US" sz="2800" dirty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、構成員（ 何名、どんな人物か ） 等</a:t>
            </a:r>
          </a:p>
        </p:txBody>
      </p:sp>
      <p:grpSp>
        <p:nvGrpSpPr>
          <p:cNvPr id="11" name="グループ化 10">
            <a:extLst>
              <a:ext uri="{FF2B5EF4-FFF2-40B4-BE49-F238E27FC236}">
                <a16:creationId xmlns:a16="http://schemas.microsoft.com/office/drawing/2014/main" id="{44C621C7-EEBA-7EA4-01AF-3893BDF2EAEA}"/>
              </a:ext>
            </a:extLst>
          </p:cNvPr>
          <p:cNvGrpSpPr/>
          <p:nvPr/>
        </p:nvGrpSpPr>
        <p:grpSpPr>
          <a:xfrm>
            <a:off x="8321808" y="1723154"/>
            <a:ext cx="3011309" cy="2341270"/>
            <a:chOff x="8321808" y="1723154"/>
            <a:chExt cx="3011309" cy="2341270"/>
          </a:xfrm>
          <a:solidFill>
            <a:srgbClr val="00B0F0"/>
          </a:solidFill>
        </p:grpSpPr>
        <p:sp>
          <p:nvSpPr>
            <p:cNvPr id="12" name="フリーフォーム: 図形 25">
              <a:extLst>
                <a:ext uri="{FF2B5EF4-FFF2-40B4-BE49-F238E27FC236}">
                  <a16:creationId xmlns:a16="http://schemas.microsoft.com/office/drawing/2014/main" id="{487AD48C-4D12-E430-8E5E-41F939D144B0}"/>
                </a:ext>
              </a:extLst>
            </p:cNvPr>
            <p:cNvSpPr/>
            <p:nvPr/>
          </p:nvSpPr>
          <p:spPr>
            <a:xfrm rot="20079447">
              <a:off x="8321808" y="1723154"/>
              <a:ext cx="2893717" cy="2341270"/>
            </a:xfrm>
            <a:custGeom>
              <a:avLst/>
              <a:gdLst>
                <a:gd name="connsiteX0" fmla="*/ 822549 w 2893717"/>
                <a:gd name="connsiteY0" fmla="*/ 0 h 2341270"/>
                <a:gd name="connsiteX1" fmla="*/ 983177 w 2893717"/>
                <a:gd name="connsiteY1" fmla="*/ 428772 h 2341270"/>
                <a:gd name="connsiteX2" fmla="*/ 1204623 w 2893717"/>
                <a:gd name="connsiteY2" fmla="*/ 468716 h 2341270"/>
                <a:gd name="connsiteX3" fmla="*/ 1778740 w 2893717"/>
                <a:gd name="connsiteY3" fmla="*/ 673201 h 2341270"/>
                <a:gd name="connsiteX4" fmla="*/ 2854804 w 2893717"/>
                <a:gd name="connsiteY4" fmla="*/ 2040768 h 2341270"/>
                <a:gd name="connsiteX5" fmla="*/ 1114976 w 2893717"/>
                <a:gd name="connsiteY5" fmla="*/ 2074709 h 2341270"/>
                <a:gd name="connsiteX6" fmla="*/ 38913 w 2893717"/>
                <a:gd name="connsiteY6" fmla="*/ 707143 h 2341270"/>
                <a:gd name="connsiteX7" fmla="*/ 464926 w 2893717"/>
                <a:gd name="connsiteY7" fmla="*/ 429226 h 2341270"/>
                <a:gd name="connsiteX8" fmla="*/ 669477 w 2893717"/>
                <a:gd name="connsiteY8" fmla="*/ 408602 h 23412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893717" h="2341270">
                  <a:moveTo>
                    <a:pt x="822549" y="0"/>
                  </a:moveTo>
                  <a:lnTo>
                    <a:pt x="983177" y="428772"/>
                  </a:lnTo>
                  <a:lnTo>
                    <a:pt x="1204623" y="468716"/>
                  </a:lnTo>
                  <a:cubicBezTo>
                    <a:pt x="1389862" y="513033"/>
                    <a:pt x="1584344" y="581134"/>
                    <a:pt x="1778740" y="673201"/>
                  </a:cubicBezTo>
                  <a:cubicBezTo>
                    <a:pt x="2556327" y="1041471"/>
                    <a:pt x="3038097" y="1653752"/>
                    <a:pt x="2854804" y="2040768"/>
                  </a:cubicBezTo>
                  <a:cubicBezTo>
                    <a:pt x="2671511" y="2427783"/>
                    <a:pt x="1892563" y="2442979"/>
                    <a:pt x="1114976" y="2074709"/>
                  </a:cubicBezTo>
                  <a:cubicBezTo>
                    <a:pt x="337390" y="1706439"/>
                    <a:pt x="-144380" y="1094158"/>
                    <a:pt x="38913" y="707143"/>
                  </a:cubicBezTo>
                  <a:cubicBezTo>
                    <a:pt x="107648" y="562012"/>
                    <a:pt x="260147" y="469168"/>
                    <a:pt x="464926" y="429226"/>
                  </a:cubicBezTo>
                  <a:lnTo>
                    <a:pt x="669477" y="408602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4" name="テキスト ボックス 13">
              <a:extLst>
                <a:ext uri="{FF2B5EF4-FFF2-40B4-BE49-F238E27FC236}">
                  <a16:creationId xmlns:a16="http://schemas.microsoft.com/office/drawing/2014/main" id="{3E8FEA14-DC29-2D67-A709-F2F5F5DBFF25}"/>
                </a:ext>
              </a:extLst>
            </p:cNvPr>
            <p:cNvSpPr txBox="1"/>
            <p:nvPr/>
          </p:nvSpPr>
          <p:spPr>
            <a:xfrm>
              <a:off x="8737600" y="2635409"/>
              <a:ext cx="2595517" cy="830997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kumimoji="1" lang="ja-JP" altLang="en-US" sz="2400" dirty="0">
                  <a:solidFill>
                    <a:schemeClr val="bg1"/>
                  </a:solidFill>
                  <a:latin typeface="AR P丸ゴシック体M" panose="020F0600000000000000" pitchFamily="50" charset="-128"/>
                  <a:ea typeface="AR P丸ゴシック体M" panose="020F0600000000000000" pitchFamily="50" charset="-128"/>
                </a:rPr>
                <a:t>「実現性」</a:t>
              </a:r>
              <a:endParaRPr kumimoji="1" lang="en-US" altLang="ja-JP" sz="2400" dirty="0">
                <a:solidFill>
                  <a:schemeClr val="bg1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endParaRPr>
            </a:p>
            <a:p>
              <a:r>
                <a:rPr kumimoji="1" lang="ja-JP" altLang="en-US" sz="2400" dirty="0">
                  <a:solidFill>
                    <a:schemeClr val="bg1"/>
                  </a:solidFill>
                  <a:latin typeface="AR P丸ゴシック体M" panose="020F0600000000000000" pitchFamily="50" charset="-128"/>
                  <a:ea typeface="AR P丸ゴシック体M" panose="020F0600000000000000" pitchFamily="50" charset="-128"/>
                </a:rPr>
                <a:t> に相当します！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1815761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/>
          <p:cNvSpPr txBox="1"/>
          <p:nvPr/>
        </p:nvSpPr>
        <p:spPr>
          <a:xfrm>
            <a:off x="364787" y="417978"/>
            <a:ext cx="807719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4800" dirty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２．現状の課題・背景</a:t>
            </a:r>
          </a:p>
        </p:txBody>
      </p:sp>
      <p:sp>
        <p:nvSpPr>
          <p:cNvPr id="7" name="正方形/長方形 6"/>
          <p:cNvSpPr/>
          <p:nvPr/>
        </p:nvSpPr>
        <p:spPr>
          <a:xfrm>
            <a:off x="0" y="6328230"/>
            <a:ext cx="12192000" cy="529771"/>
          </a:xfrm>
          <a:prstGeom prst="rect">
            <a:avLst/>
          </a:prstGeom>
          <a:solidFill>
            <a:srgbClr val="A9EDF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cxnSp>
        <p:nvCxnSpPr>
          <p:cNvPr id="13" name="直線コネクタ 12"/>
          <p:cNvCxnSpPr>
            <a:cxnSpLocks/>
          </p:cNvCxnSpPr>
          <p:nvPr/>
        </p:nvCxnSpPr>
        <p:spPr>
          <a:xfrm>
            <a:off x="0" y="122464"/>
            <a:ext cx="12192000" cy="0"/>
          </a:xfrm>
          <a:prstGeom prst="line">
            <a:avLst/>
          </a:prstGeom>
          <a:ln w="38100">
            <a:solidFill>
              <a:srgbClr val="A9EDF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778E85D9-E152-C00F-FF22-41AB49DC0123}"/>
              </a:ext>
            </a:extLst>
          </p:cNvPr>
          <p:cNvSpPr txBox="1"/>
          <p:nvPr/>
        </p:nvSpPr>
        <p:spPr>
          <a:xfrm>
            <a:off x="687670" y="3645253"/>
            <a:ext cx="794505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dirty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・解決するために考えたこと</a:t>
            </a:r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E1F2DEC4-8FFF-F18F-E0B4-E761BF3A525A}"/>
              </a:ext>
            </a:extLst>
          </p:cNvPr>
          <p:cNvSpPr txBox="1"/>
          <p:nvPr/>
        </p:nvSpPr>
        <p:spPr>
          <a:xfrm>
            <a:off x="687670" y="1516292"/>
            <a:ext cx="794505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dirty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・団体が考える現状の地域課題・背景</a:t>
            </a:r>
            <a:endParaRPr kumimoji="1" lang="ja-JP" altLang="en-US" dirty="0"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4C49184E-B707-B72F-9E4D-0C7B7529F21D}"/>
              </a:ext>
            </a:extLst>
          </p:cNvPr>
          <p:cNvSpPr txBox="1"/>
          <p:nvPr/>
        </p:nvSpPr>
        <p:spPr>
          <a:xfrm>
            <a:off x="6913767" y="234058"/>
            <a:ext cx="44193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dirty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団体名</a:t>
            </a: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0A8702C7-82F4-8F97-B0C1-26A9D995B661}"/>
              </a:ext>
            </a:extLst>
          </p:cNvPr>
          <p:cNvSpPr txBox="1"/>
          <p:nvPr/>
        </p:nvSpPr>
        <p:spPr>
          <a:xfrm>
            <a:off x="4094866" y="6387321"/>
            <a:ext cx="81580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令和８年度</a:t>
            </a:r>
            <a:r>
              <a:rPr kumimoji="1" lang="ja-JP" altLang="en-US" dirty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協働のまちづくりチャレンジ事業　公開プレゼンテーション資料</a:t>
            </a:r>
            <a:endParaRPr kumimoji="1" lang="en-US" altLang="ja-JP" dirty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</p:txBody>
      </p:sp>
      <p:grpSp>
        <p:nvGrpSpPr>
          <p:cNvPr id="9" name="グループ化 8">
            <a:extLst>
              <a:ext uri="{FF2B5EF4-FFF2-40B4-BE49-F238E27FC236}">
                <a16:creationId xmlns:a16="http://schemas.microsoft.com/office/drawing/2014/main" id="{1375F3FF-86AB-42AA-2EA3-EB1DFAAFBBDD}"/>
              </a:ext>
            </a:extLst>
          </p:cNvPr>
          <p:cNvGrpSpPr/>
          <p:nvPr/>
        </p:nvGrpSpPr>
        <p:grpSpPr>
          <a:xfrm>
            <a:off x="5153009" y="1777902"/>
            <a:ext cx="3117527" cy="2341270"/>
            <a:chOff x="5324459" y="1672300"/>
            <a:chExt cx="3117527" cy="2341270"/>
          </a:xfrm>
          <a:solidFill>
            <a:srgbClr val="00B0F0"/>
          </a:solidFill>
        </p:grpSpPr>
        <p:sp>
          <p:nvSpPr>
            <p:cNvPr id="10" name="フリーフォーム: 図形 2">
              <a:extLst>
                <a:ext uri="{FF2B5EF4-FFF2-40B4-BE49-F238E27FC236}">
                  <a16:creationId xmlns:a16="http://schemas.microsoft.com/office/drawing/2014/main" id="{572CB1A3-62FA-9645-73E3-28367B65CE86}"/>
                </a:ext>
              </a:extLst>
            </p:cNvPr>
            <p:cNvSpPr/>
            <p:nvPr/>
          </p:nvSpPr>
          <p:spPr>
            <a:xfrm rot="20079447">
              <a:off x="5548269" y="1672300"/>
              <a:ext cx="2893717" cy="2341270"/>
            </a:xfrm>
            <a:custGeom>
              <a:avLst/>
              <a:gdLst>
                <a:gd name="connsiteX0" fmla="*/ 822549 w 2893717"/>
                <a:gd name="connsiteY0" fmla="*/ 0 h 2341270"/>
                <a:gd name="connsiteX1" fmla="*/ 983177 w 2893717"/>
                <a:gd name="connsiteY1" fmla="*/ 428772 h 2341270"/>
                <a:gd name="connsiteX2" fmla="*/ 1204623 w 2893717"/>
                <a:gd name="connsiteY2" fmla="*/ 468716 h 2341270"/>
                <a:gd name="connsiteX3" fmla="*/ 1778740 w 2893717"/>
                <a:gd name="connsiteY3" fmla="*/ 673201 h 2341270"/>
                <a:gd name="connsiteX4" fmla="*/ 2854804 w 2893717"/>
                <a:gd name="connsiteY4" fmla="*/ 2040768 h 2341270"/>
                <a:gd name="connsiteX5" fmla="*/ 1114976 w 2893717"/>
                <a:gd name="connsiteY5" fmla="*/ 2074709 h 2341270"/>
                <a:gd name="connsiteX6" fmla="*/ 38913 w 2893717"/>
                <a:gd name="connsiteY6" fmla="*/ 707143 h 2341270"/>
                <a:gd name="connsiteX7" fmla="*/ 464926 w 2893717"/>
                <a:gd name="connsiteY7" fmla="*/ 429226 h 2341270"/>
                <a:gd name="connsiteX8" fmla="*/ 669477 w 2893717"/>
                <a:gd name="connsiteY8" fmla="*/ 408602 h 23412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893717" h="2341270">
                  <a:moveTo>
                    <a:pt x="822549" y="0"/>
                  </a:moveTo>
                  <a:lnTo>
                    <a:pt x="983177" y="428772"/>
                  </a:lnTo>
                  <a:lnTo>
                    <a:pt x="1204623" y="468716"/>
                  </a:lnTo>
                  <a:cubicBezTo>
                    <a:pt x="1389862" y="513033"/>
                    <a:pt x="1584344" y="581134"/>
                    <a:pt x="1778740" y="673201"/>
                  </a:cubicBezTo>
                  <a:cubicBezTo>
                    <a:pt x="2556327" y="1041471"/>
                    <a:pt x="3038097" y="1653752"/>
                    <a:pt x="2854804" y="2040768"/>
                  </a:cubicBezTo>
                  <a:cubicBezTo>
                    <a:pt x="2671511" y="2427783"/>
                    <a:pt x="1892563" y="2442979"/>
                    <a:pt x="1114976" y="2074709"/>
                  </a:cubicBezTo>
                  <a:cubicBezTo>
                    <a:pt x="337390" y="1706439"/>
                    <a:pt x="-144380" y="1094158"/>
                    <a:pt x="38913" y="707143"/>
                  </a:cubicBezTo>
                  <a:cubicBezTo>
                    <a:pt x="107648" y="562012"/>
                    <a:pt x="260147" y="469168"/>
                    <a:pt x="464926" y="429226"/>
                  </a:cubicBezTo>
                  <a:lnTo>
                    <a:pt x="669477" y="408602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1" name="二等辺三角形 10">
              <a:extLst>
                <a:ext uri="{FF2B5EF4-FFF2-40B4-BE49-F238E27FC236}">
                  <a16:creationId xmlns:a16="http://schemas.microsoft.com/office/drawing/2014/main" id="{ADC7D670-0FDC-111E-1CBA-1B1D358DB2C7}"/>
                </a:ext>
              </a:extLst>
            </p:cNvPr>
            <p:cNvSpPr/>
            <p:nvPr/>
          </p:nvSpPr>
          <p:spPr>
            <a:xfrm rot="13872696">
              <a:off x="5405362" y="3258232"/>
              <a:ext cx="321102" cy="482908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032DBF69-D0B5-9FA3-BC8F-017E5B6C21DC}"/>
              </a:ext>
            </a:extLst>
          </p:cNvPr>
          <p:cNvSpPr txBox="1"/>
          <p:nvPr/>
        </p:nvSpPr>
        <p:spPr>
          <a:xfrm>
            <a:off x="5773935" y="2723875"/>
            <a:ext cx="259551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dirty="0">
                <a:solidFill>
                  <a:schemeClr val="bg1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「創造性」</a:t>
            </a:r>
            <a:endParaRPr kumimoji="1" lang="en-US" altLang="ja-JP" sz="2400" dirty="0">
              <a:solidFill>
                <a:schemeClr val="bg1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  <a:p>
            <a:r>
              <a:rPr kumimoji="1" lang="ja-JP" altLang="en-US" sz="2400" dirty="0">
                <a:solidFill>
                  <a:schemeClr val="bg1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 に相当します！</a:t>
            </a:r>
          </a:p>
        </p:txBody>
      </p:sp>
    </p:spTree>
    <p:extLst>
      <p:ext uri="{BB962C8B-B14F-4D97-AF65-F5344CB8AC3E}">
        <p14:creationId xmlns:p14="http://schemas.microsoft.com/office/powerpoint/2010/main" val="35445478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/>
          <p:cNvSpPr txBox="1"/>
          <p:nvPr/>
        </p:nvSpPr>
        <p:spPr>
          <a:xfrm>
            <a:off x="364787" y="417978"/>
            <a:ext cx="807719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4800" dirty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３．企画の概要</a:t>
            </a:r>
          </a:p>
        </p:txBody>
      </p:sp>
      <p:sp>
        <p:nvSpPr>
          <p:cNvPr id="7" name="正方形/長方形 6"/>
          <p:cNvSpPr/>
          <p:nvPr/>
        </p:nvSpPr>
        <p:spPr>
          <a:xfrm>
            <a:off x="0" y="6328230"/>
            <a:ext cx="12192000" cy="529771"/>
          </a:xfrm>
          <a:prstGeom prst="rect">
            <a:avLst/>
          </a:prstGeom>
          <a:solidFill>
            <a:srgbClr val="A9EDF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cxnSp>
        <p:nvCxnSpPr>
          <p:cNvPr id="13" name="直線コネクタ 12"/>
          <p:cNvCxnSpPr>
            <a:cxnSpLocks/>
          </p:cNvCxnSpPr>
          <p:nvPr/>
        </p:nvCxnSpPr>
        <p:spPr>
          <a:xfrm>
            <a:off x="0" y="122464"/>
            <a:ext cx="12192000" cy="0"/>
          </a:xfrm>
          <a:prstGeom prst="line">
            <a:avLst/>
          </a:prstGeom>
          <a:ln w="38100">
            <a:solidFill>
              <a:srgbClr val="A9EDF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1DFF3979-F925-0A55-A981-D93A8B4249F1}"/>
              </a:ext>
            </a:extLst>
          </p:cNvPr>
          <p:cNvSpPr txBox="1"/>
          <p:nvPr/>
        </p:nvSpPr>
        <p:spPr>
          <a:xfrm>
            <a:off x="687670" y="1516292"/>
            <a:ext cx="794505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dirty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・企画のねらい・コンセプト</a:t>
            </a:r>
            <a:endParaRPr kumimoji="1" lang="ja-JP" altLang="en-US" dirty="0"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F742E0A5-0D9A-16B5-5137-54889AF2D528}"/>
              </a:ext>
            </a:extLst>
          </p:cNvPr>
          <p:cNvSpPr txBox="1"/>
          <p:nvPr/>
        </p:nvSpPr>
        <p:spPr>
          <a:xfrm>
            <a:off x="687669" y="3003772"/>
            <a:ext cx="1150433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dirty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・実施方法（予定日時・予定場所・実施形態・予定講師・スケジュール等）</a:t>
            </a:r>
            <a:endParaRPr kumimoji="1" lang="ja-JP" altLang="en-US" dirty="0"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312E6EA6-D0F5-38E8-C0B3-FF0EEA54D300}"/>
              </a:ext>
            </a:extLst>
          </p:cNvPr>
          <p:cNvSpPr txBox="1"/>
          <p:nvPr/>
        </p:nvSpPr>
        <p:spPr>
          <a:xfrm>
            <a:off x="687669" y="4747992"/>
            <a:ext cx="1150433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dirty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・事業効果</a:t>
            </a:r>
            <a:endParaRPr kumimoji="1" lang="ja-JP" altLang="en-US" dirty="0"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DA666A58-2D22-B504-73B9-5CD259572398}"/>
              </a:ext>
            </a:extLst>
          </p:cNvPr>
          <p:cNvSpPr txBox="1"/>
          <p:nvPr/>
        </p:nvSpPr>
        <p:spPr>
          <a:xfrm>
            <a:off x="6913767" y="234058"/>
            <a:ext cx="44193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dirty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団体名</a:t>
            </a: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4E6F43A9-6B45-4394-9570-E5F02B47902E}"/>
              </a:ext>
            </a:extLst>
          </p:cNvPr>
          <p:cNvSpPr txBox="1"/>
          <p:nvPr/>
        </p:nvSpPr>
        <p:spPr>
          <a:xfrm>
            <a:off x="4094866" y="6387321"/>
            <a:ext cx="81580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令和８年度</a:t>
            </a:r>
            <a:r>
              <a:rPr kumimoji="1" lang="ja-JP" altLang="en-US" dirty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協働のまちづくりチャレンジ事業　公開プレゼンテーション資料</a:t>
            </a:r>
            <a:endParaRPr kumimoji="1" lang="en-US" altLang="ja-JP" dirty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</p:txBody>
      </p:sp>
      <p:grpSp>
        <p:nvGrpSpPr>
          <p:cNvPr id="10" name="グループ化 9">
            <a:extLst>
              <a:ext uri="{FF2B5EF4-FFF2-40B4-BE49-F238E27FC236}">
                <a16:creationId xmlns:a16="http://schemas.microsoft.com/office/drawing/2014/main" id="{2572C4AE-26F3-9253-659F-BDCA73DE1D2C}"/>
              </a:ext>
            </a:extLst>
          </p:cNvPr>
          <p:cNvGrpSpPr/>
          <p:nvPr/>
        </p:nvGrpSpPr>
        <p:grpSpPr>
          <a:xfrm>
            <a:off x="4927820" y="1258398"/>
            <a:ext cx="3133670" cy="1893190"/>
            <a:chOff x="4928705" y="1258947"/>
            <a:chExt cx="3193603" cy="1862868"/>
          </a:xfrm>
          <a:solidFill>
            <a:srgbClr val="00B0F0"/>
          </a:solidFill>
        </p:grpSpPr>
        <p:sp>
          <p:nvSpPr>
            <p:cNvPr id="11" name="フリーフォーム: 図形 15">
              <a:extLst>
                <a:ext uri="{FF2B5EF4-FFF2-40B4-BE49-F238E27FC236}">
                  <a16:creationId xmlns:a16="http://schemas.microsoft.com/office/drawing/2014/main" id="{FCCFE6F5-1CB5-8827-5BF7-6BCFEE403FAD}"/>
                </a:ext>
              </a:extLst>
            </p:cNvPr>
            <p:cNvSpPr/>
            <p:nvPr/>
          </p:nvSpPr>
          <p:spPr>
            <a:xfrm rot="17915366">
              <a:off x="5451937" y="735715"/>
              <a:ext cx="1862868" cy="2909331"/>
            </a:xfrm>
            <a:custGeom>
              <a:avLst/>
              <a:gdLst>
                <a:gd name="connsiteX0" fmla="*/ 1726235 w 2007645"/>
                <a:gd name="connsiteY0" fmla="*/ 1361266 h 3093456"/>
                <a:gd name="connsiteX1" fmla="*/ 1700800 w 2007645"/>
                <a:gd name="connsiteY1" fmla="*/ 3033874 h 3093456"/>
                <a:gd name="connsiteX2" fmla="*/ 281409 w 2007645"/>
                <a:gd name="connsiteY2" fmla="*/ 2148665 h 3093456"/>
                <a:gd name="connsiteX3" fmla="*/ 306845 w 2007645"/>
                <a:gd name="connsiteY3" fmla="*/ 476058 h 3093456"/>
                <a:gd name="connsiteX4" fmla="*/ 466597 w 2007645"/>
                <a:gd name="connsiteY4" fmla="*/ 422697 h 3093456"/>
                <a:gd name="connsiteX5" fmla="*/ 510471 w 2007645"/>
                <a:gd name="connsiteY5" fmla="*/ 422851 h 3093456"/>
                <a:gd name="connsiteX6" fmla="*/ 659585 w 2007645"/>
                <a:gd name="connsiteY6" fmla="*/ 0 h 3093456"/>
                <a:gd name="connsiteX7" fmla="*/ 826548 w 2007645"/>
                <a:gd name="connsiteY7" fmla="*/ 473470 h 3093456"/>
                <a:gd name="connsiteX8" fmla="*/ 829786 w 2007645"/>
                <a:gd name="connsiteY8" fmla="*/ 474354 h 3093456"/>
                <a:gd name="connsiteX9" fmla="*/ 1726235 w 2007645"/>
                <a:gd name="connsiteY9" fmla="*/ 1361266 h 30934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2007645" h="3093456">
                  <a:moveTo>
                    <a:pt x="1726235" y="1361266"/>
                  </a:moveTo>
                  <a:cubicBezTo>
                    <a:pt x="2111165" y="2067588"/>
                    <a:pt x="2099778" y="2816440"/>
                    <a:pt x="1700800" y="3033874"/>
                  </a:cubicBezTo>
                  <a:cubicBezTo>
                    <a:pt x="1301822" y="3251308"/>
                    <a:pt x="666339" y="2854987"/>
                    <a:pt x="281409" y="2148665"/>
                  </a:cubicBezTo>
                  <a:cubicBezTo>
                    <a:pt x="-103520" y="1442344"/>
                    <a:pt x="-92133" y="693492"/>
                    <a:pt x="306845" y="476058"/>
                  </a:cubicBezTo>
                  <a:cubicBezTo>
                    <a:pt x="356717" y="448878"/>
                    <a:pt x="410285" y="431289"/>
                    <a:pt x="466597" y="422697"/>
                  </a:cubicBezTo>
                  <a:lnTo>
                    <a:pt x="510471" y="422851"/>
                  </a:lnTo>
                  <a:lnTo>
                    <a:pt x="659585" y="0"/>
                  </a:lnTo>
                  <a:lnTo>
                    <a:pt x="826548" y="473470"/>
                  </a:lnTo>
                  <a:lnTo>
                    <a:pt x="829786" y="474354"/>
                  </a:lnTo>
                  <a:cubicBezTo>
                    <a:pt x="1147201" y="599458"/>
                    <a:pt x="1485654" y="919816"/>
                    <a:pt x="1726235" y="1361266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kumimoji="1" lang="ja-JP" altLang="en-US"/>
            </a:p>
          </p:txBody>
        </p:sp>
        <p:sp>
          <p:nvSpPr>
            <p:cNvPr id="12" name="テキスト ボックス 11">
              <a:extLst>
                <a:ext uri="{FF2B5EF4-FFF2-40B4-BE49-F238E27FC236}">
                  <a16:creationId xmlns:a16="http://schemas.microsoft.com/office/drawing/2014/main" id="{9D6F0E5A-B201-63DB-B34E-05A0BB7552B3}"/>
                </a:ext>
              </a:extLst>
            </p:cNvPr>
            <p:cNvSpPr txBox="1"/>
            <p:nvPr/>
          </p:nvSpPr>
          <p:spPr>
            <a:xfrm>
              <a:off x="5464456" y="1867788"/>
              <a:ext cx="2657852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2400" dirty="0">
                  <a:solidFill>
                    <a:schemeClr val="bg1"/>
                  </a:solidFill>
                  <a:latin typeface="AR P丸ゴシック体M" panose="020F0600000000000000" pitchFamily="50" charset="-128"/>
                  <a:ea typeface="AR P丸ゴシック体M" panose="020F0600000000000000" pitchFamily="50" charset="-128"/>
                </a:rPr>
                <a:t>「公益性」</a:t>
              </a:r>
              <a:endParaRPr kumimoji="1" lang="en-US" altLang="ja-JP" sz="2400" dirty="0">
                <a:solidFill>
                  <a:schemeClr val="bg1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endParaRPr>
            </a:p>
            <a:p>
              <a:r>
                <a:rPr kumimoji="1" lang="ja-JP" altLang="en-US" sz="2400" dirty="0">
                  <a:solidFill>
                    <a:schemeClr val="bg1"/>
                  </a:solidFill>
                  <a:latin typeface="AR P丸ゴシック体M" panose="020F0600000000000000" pitchFamily="50" charset="-128"/>
                  <a:ea typeface="AR P丸ゴシック体M" panose="020F0600000000000000" pitchFamily="50" charset="-128"/>
                </a:rPr>
                <a:t> に相当します！</a:t>
              </a:r>
            </a:p>
          </p:txBody>
        </p:sp>
      </p:grpSp>
      <p:sp>
        <p:nvSpPr>
          <p:cNvPr id="14" name="フリーフォーム: 図形 9">
            <a:extLst>
              <a:ext uri="{FF2B5EF4-FFF2-40B4-BE49-F238E27FC236}">
                <a16:creationId xmlns:a16="http://schemas.microsoft.com/office/drawing/2014/main" id="{9398105E-2090-B53D-F917-CEFD2DD3BB35}"/>
              </a:ext>
            </a:extLst>
          </p:cNvPr>
          <p:cNvSpPr/>
          <p:nvPr/>
        </p:nvSpPr>
        <p:spPr>
          <a:xfrm rot="20079447">
            <a:off x="7646287" y="3217584"/>
            <a:ext cx="3713894" cy="2882963"/>
          </a:xfrm>
          <a:custGeom>
            <a:avLst/>
            <a:gdLst>
              <a:gd name="connsiteX0" fmla="*/ 822549 w 2893717"/>
              <a:gd name="connsiteY0" fmla="*/ 0 h 2341270"/>
              <a:gd name="connsiteX1" fmla="*/ 983177 w 2893717"/>
              <a:gd name="connsiteY1" fmla="*/ 428772 h 2341270"/>
              <a:gd name="connsiteX2" fmla="*/ 1204623 w 2893717"/>
              <a:gd name="connsiteY2" fmla="*/ 468716 h 2341270"/>
              <a:gd name="connsiteX3" fmla="*/ 1778740 w 2893717"/>
              <a:gd name="connsiteY3" fmla="*/ 673201 h 2341270"/>
              <a:gd name="connsiteX4" fmla="*/ 2854804 w 2893717"/>
              <a:gd name="connsiteY4" fmla="*/ 2040768 h 2341270"/>
              <a:gd name="connsiteX5" fmla="*/ 1114976 w 2893717"/>
              <a:gd name="connsiteY5" fmla="*/ 2074709 h 2341270"/>
              <a:gd name="connsiteX6" fmla="*/ 38913 w 2893717"/>
              <a:gd name="connsiteY6" fmla="*/ 707143 h 2341270"/>
              <a:gd name="connsiteX7" fmla="*/ 464926 w 2893717"/>
              <a:gd name="connsiteY7" fmla="*/ 429226 h 2341270"/>
              <a:gd name="connsiteX8" fmla="*/ 669477 w 2893717"/>
              <a:gd name="connsiteY8" fmla="*/ 408602 h 23412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893717" h="2341270">
                <a:moveTo>
                  <a:pt x="822549" y="0"/>
                </a:moveTo>
                <a:lnTo>
                  <a:pt x="983177" y="428772"/>
                </a:lnTo>
                <a:lnTo>
                  <a:pt x="1204623" y="468716"/>
                </a:lnTo>
                <a:cubicBezTo>
                  <a:pt x="1389862" y="513033"/>
                  <a:pt x="1584344" y="581134"/>
                  <a:pt x="1778740" y="673201"/>
                </a:cubicBezTo>
                <a:cubicBezTo>
                  <a:pt x="2556327" y="1041471"/>
                  <a:pt x="3038097" y="1653752"/>
                  <a:pt x="2854804" y="2040768"/>
                </a:cubicBezTo>
                <a:cubicBezTo>
                  <a:pt x="2671511" y="2427783"/>
                  <a:pt x="1892563" y="2442979"/>
                  <a:pt x="1114976" y="2074709"/>
                </a:cubicBezTo>
                <a:cubicBezTo>
                  <a:pt x="337390" y="1706439"/>
                  <a:pt x="-144380" y="1094158"/>
                  <a:pt x="38913" y="707143"/>
                </a:cubicBezTo>
                <a:cubicBezTo>
                  <a:pt x="107648" y="562012"/>
                  <a:pt x="260147" y="469168"/>
                  <a:pt x="464926" y="429226"/>
                </a:cubicBezTo>
                <a:lnTo>
                  <a:pt x="669477" y="408602"/>
                </a:lnTo>
                <a:close/>
              </a:path>
            </a:pathLst>
          </a:cu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endParaRPr kumimoji="1" lang="en-US" altLang="ja-JP" dirty="0">
              <a:solidFill>
                <a:schemeClr val="bg1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grpSp>
        <p:nvGrpSpPr>
          <p:cNvPr id="20" name="グループ化 19">
            <a:extLst>
              <a:ext uri="{FF2B5EF4-FFF2-40B4-BE49-F238E27FC236}">
                <a16:creationId xmlns:a16="http://schemas.microsoft.com/office/drawing/2014/main" id="{2FB51E51-B9AD-BB67-C407-4FF924C5FBD1}"/>
              </a:ext>
            </a:extLst>
          </p:cNvPr>
          <p:cNvGrpSpPr/>
          <p:nvPr/>
        </p:nvGrpSpPr>
        <p:grpSpPr>
          <a:xfrm>
            <a:off x="2470896" y="4432933"/>
            <a:ext cx="3197538" cy="1948886"/>
            <a:chOff x="4794996" y="1387703"/>
            <a:chExt cx="3197538" cy="1948886"/>
          </a:xfrm>
          <a:solidFill>
            <a:srgbClr val="00B0F0"/>
          </a:solidFill>
        </p:grpSpPr>
        <p:sp>
          <p:nvSpPr>
            <p:cNvPr id="21" name="フリーフォーム: 図形 19">
              <a:extLst>
                <a:ext uri="{FF2B5EF4-FFF2-40B4-BE49-F238E27FC236}">
                  <a16:creationId xmlns:a16="http://schemas.microsoft.com/office/drawing/2014/main" id="{E3D8F4FA-FB33-C5E2-DF75-028A0EDD19CE}"/>
                </a:ext>
              </a:extLst>
            </p:cNvPr>
            <p:cNvSpPr/>
            <p:nvPr/>
          </p:nvSpPr>
          <p:spPr>
            <a:xfrm rot="17915366">
              <a:off x="5274831" y="907868"/>
              <a:ext cx="1948886" cy="2908555"/>
            </a:xfrm>
            <a:custGeom>
              <a:avLst/>
              <a:gdLst>
                <a:gd name="connsiteX0" fmla="*/ 1726235 w 2007645"/>
                <a:gd name="connsiteY0" fmla="*/ 1361266 h 3093456"/>
                <a:gd name="connsiteX1" fmla="*/ 1700800 w 2007645"/>
                <a:gd name="connsiteY1" fmla="*/ 3033874 h 3093456"/>
                <a:gd name="connsiteX2" fmla="*/ 281409 w 2007645"/>
                <a:gd name="connsiteY2" fmla="*/ 2148665 h 3093456"/>
                <a:gd name="connsiteX3" fmla="*/ 306845 w 2007645"/>
                <a:gd name="connsiteY3" fmla="*/ 476058 h 3093456"/>
                <a:gd name="connsiteX4" fmla="*/ 466597 w 2007645"/>
                <a:gd name="connsiteY4" fmla="*/ 422697 h 3093456"/>
                <a:gd name="connsiteX5" fmla="*/ 510471 w 2007645"/>
                <a:gd name="connsiteY5" fmla="*/ 422851 h 3093456"/>
                <a:gd name="connsiteX6" fmla="*/ 659585 w 2007645"/>
                <a:gd name="connsiteY6" fmla="*/ 0 h 3093456"/>
                <a:gd name="connsiteX7" fmla="*/ 826548 w 2007645"/>
                <a:gd name="connsiteY7" fmla="*/ 473470 h 3093456"/>
                <a:gd name="connsiteX8" fmla="*/ 829786 w 2007645"/>
                <a:gd name="connsiteY8" fmla="*/ 474354 h 3093456"/>
                <a:gd name="connsiteX9" fmla="*/ 1726235 w 2007645"/>
                <a:gd name="connsiteY9" fmla="*/ 1361266 h 30934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2007645" h="3093456">
                  <a:moveTo>
                    <a:pt x="1726235" y="1361266"/>
                  </a:moveTo>
                  <a:cubicBezTo>
                    <a:pt x="2111165" y="2067588"/>
                    <a:pt x="2099778" y="2816440"/>
                    <a:pt x="1700800" y="3033874"/>
                  </a:cubicBezTo>
                  <a:cubicBezTo>
                    <a:pt x="1301822" y="3251308"/>
                    <a:pt x="666339" y="2854987"/>
                    <a:pt x="281409" y="2148665"/>
                  </a:cubicBezTo>
                  <a:cubicBezTo>
                    <a:pt x="-103520" y="1442344"/>
                    <a:pt x="-92133" y="693492"/>
                    <a:pt x="306845" y="476058"/>
                  </a:cubicBezTo>
                  <a:cubicBezTo>
                    <a:pt x="356717" y="448878"/>
                    <a:pt x="410285" y="431289"/>
                    <a:pt x="466597" y="422697"/>
                  </a:cubicBezTo>
                  <a:lnTo>
                    <a:pt x="510471" y="422851"/>
                  </a:lnTo>
                  <a:lnTo>
                    <a:pt x="659585" y="0"/>
                  </a:lnTo>
                  <a:lnTo>
                    <a:pt x="826548" y="473470"/>
                  </a:lnTo>
                  <a:lnTo>
                    <a:pt x="829786" y="474354"/>
                  </a:lnTo>
                  <a:cubicBezTo>
                    <a:pt x="1147201" y="599458"/>
                    <a:pt x="1485654" y="919816"/>
                    <a:pt x="1726235" y="1361266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kumimoji="1" lang="ja-JP" altLang="en-US"/>
            </a:p>
          </p:txBody>
        </p:sp>
        <p:sp>
          <p:nvSpPr>
            <p:cNvPr id="22" name="テキスト ボックス 21">
              <a:extLst>
                <a:ext uri="{FF2B5EF4-FFF2-40B4-BE49-F238E27FC236}">
                  <a16:creationId xmlns:a16="http://schemas.microsoft.com/office/drawing/2014/main" id="{5B3B54D5-8299-33C6-CF83-8ECA2D4C3718}"/>
                </a:ext>
              </a:extLst>
            </p:cNvPr>
            <p:cNvSpPr txBox="1"/>
            <p:nvPr/>
          </p:nvSpPr>
          <p:spPr>
            <a:xfrm>
              <a:off x="5334682" y="2033783"/>
              <a:ext cx="2657852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2400" dirty="0">
                  <a:solidFill>
                    <a:schemeClr val="bg1"/>
                  </a:solidFill>
                  <a:latin typeface="AR P丸ゴシック体M" panose="020F0600000000000000" pitchFamily="50" charset="-128"/>
                  <a:ea typeface="AR P丸ゴシック体M" panose="020F0600000000000000" pitchFamily="50" charset="-128"/>
                </a:rPr>
                <a:t>「公益性」</a:t>
              </a:r>
              <a:endParaRPr kumimoji="1" lang="en-US" altLang="ja-JP" sz="2400" dirty="0">
                <a:solidFill>
                  <a:schemeClr val="bg1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endParaRPr>
            </a:p>
            <a:p>
              <a:r>
                <a:rPr kumimoji="1" lang="ja-JP" altLang="en-US" sz="2400" dirty="0">
                  <a:solidFill>
                    <a:schemeClr val="bg1"/>
                  </a:solidFill>
                  <a:latin typeface="AR P丸ゴシック体M" panose="020F0600000000000000" pitchFamily="50" charset="-128"/>
                  <a:ea typeface="AR P丸ゴシック体M" panose="020F0600000000000000" pitchFamily="50" charset="-128"/>
                </a:rPr>
                <a:t> に相当します！</a:t>
              </a:r>
            </a:p>
          </p:txBody>
        </p:sp>
      </p:grpSp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CE6851AF-9FA7-F250-4DC9-D4834A2042DB}"/>
              </a:ext>
            </a:extLst>
          </p:cNvPr>
          <p:cNvSpPr txBox="1"/>
          <p:nvPr/>
        </p:nvSpPr>
        <p:spPr>
          <a:xfrm>
            <a:off x="7850348" y="4582771"/>
            <a:ext cx="377997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dirty="0" smtClean="0">
                <a:solidFill>
                  <a:schemeClr val="bg1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「実現性」 に相当します！</a:t>
            </a:r>
            <a:endParaRPr kumimoji="1" lang="en-US" altLang="ja-JP" sz="2400" dirty="0" smtClean="0">
              <a:solidFill>
                <a:schemeClr val="bg1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  <a:p>
            <a:endParaRPr kumimoji="1" lang="ja-JP" altLang="en-US" sz="2400" dirty="0">
              <a:solidFill>
                <a:schemeClr val="bg1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9137446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/>
          <p:cNvSpPr txBox="1"/>
          <p:nvPr/>
        </p:nvSpPr>
        <p:spPr>
          <a:xfrm>
            <a:off x="364787" y="417978"/>
            <a:ext cx="807719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4800" dirty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４．今後の展望について</a:t>
            </a:r>
          </a:p>
        </p:txBody>
      </p:sp>
      <p:sp>
        <p:nvSpPr>
          <p:cNvPr id="7" name="正方形/長方形 6"/>
          <p:cNvSpPr/>
          <p:nvPr/>
        </p:nvSpPr>
        <p:spPr>
          <a:xfrm>
            <a:off x="0" y="6328230"/>
            <a:ext cx="12192000" cy="529771"/>
          </a:xfrm>
          <a:prstGeom prst="rect">
            <a:avLst/>
          </a:prstGeom>
          <a:solidFill>
            <a:srgbClr val="A9EDF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cxnSp>
        <p:nvCxnSpPr>
          <p:cNvPr id="13" name="直線コネクタ 12"/>
          <p:cNvCxnSpPr>
            <a:cxnSpLocks/>
          </p:cNvCxnSpPr>
          <p:nvPr/>
        </p:nvCxnSpPr>
        <p:spPr>
          <a:xfrm>
            <a:off x="0" y="122464"/>
            <a:ext cx="12192000" cy="0"/>
          </a:xfrm>
          <a:prstGeom prst="line">
            <a:avLst/>
          </a:prstGeom>
          <a:ln w="38100">
            <a:solidFill>
              <a:srgbClr val="A9EDF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F742E0A5-0D9A-16B5-5137-54889AF2D528}"/>
              </a:ext>
            </a:extLst>
          </p:cNvPr>
          <p:cNvSpPr txBox="1"/>
          <p:nvPr/>
        </p:nvSpPr>
        <p:spPr>
          <a:xfrm>
            <a:off x="687669" y="1308066"/>
            <a:ext cx="1150433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dirty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・今回の事業を通して、どのように活動の幅を広げていきたいのか</a:t>
            </a:r>
            <a:endParaRPr kumimoji="1" lang="ja-JP" altLang="en-US" dirty="0"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201C20E9-EB94-71D0-DA0E-DE85E322B964}"/>
              </a:ext>
            </a:extLst>
          </p:cNvPr>
          <p:cNvSpPr txBox="1"/>
          <p:nvPr/>
        </p:nvSpPr>
        <p:spPr>
          <a:xfrm>
            <a:off x="6913767" y="234058"/>
            <a:ext cx="44193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dirty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団体名</a:t>
            </a: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8CB3691A-81E6-701B-43F1-9792CF655C11}"/>
              </a:ext>
            </a:extLst>
          </p:cNvPr>
          <p:cNvSpPr txBox="1"/>
          <p:nvPr/>
        </p:nvSpPr>
        <p:spPr>
          <a:xfrm>
            <a:off x="4094866" y="6387321"/>
            <a:ext cx="81580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令和８年度</a:t>
            </a:r>
            <a:r>
              <a:rPr kumimoji="1" lang="ja-JP" altLang="en-US" dirty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協働のまちづくりチャレンジ事業　公開プレゼンテーション資料</a:t>
            </a:r>
            <a:endParaRPr kumimoji="1" lang="en-US" altLang="ja-JP" dirty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</p:txBody>
      </p:sp>
      <p:grpSp>
        <p:nvGrpSpPr>
          <p:cNvPr id="10" name="グループ化 9">
            <a:extLst>
              <a:ext uri="{FF2B5EF4-FFF2-40B4-BE49-F238E27FC236}">
                <a16:creationId xmlns:a16="http://schemas.microsoft.com/office/drawing/2014/main" id="{37C2F1B7-CA24-609A-3603-B782C8FF9978}"/>
              </a:ext>
            </a:extLst>
          </p:cNvPr>
          <p:cNvGrpSpPr/>
          <p:nvPr/>
        </p:nvGrpSpPr>
        <p:grpSpPr>
          <a:xfrm>
            <a:off x="8321808" y="1569676"/>
            <a:ext cx="3011309" cy="2341270"/>
            <a:chOff x="8321808" y="1723154"/>
            <a:chExt cx="3011309" cy="2341270"/>
          </a:xfrm>
        </p:grpSpPr>
        <p:sp>
          <p:nvSpPr>
            <p:cNvPr id="11" name="フリーフォーム: 図形 7">
              <a:extLst>
                <a:ext uri="{FF2B5EF4-FFF2-40B4-BE49-F238E27FC236}">
                  <a16:creationId xmlns:a16="http://schemas.microsoft.com/office/drawing/2014/main" id="{680CEB00-CEF5-60F8-D9F7-46DF421F456C}"/>
                </a:ext>
              </a:extLst>
            </p:cNvPr>
            <p:cNvSpPr/>
            <p:nvPr/>
          </p:nvSpPr>
          <p:spPr>
            <a:xfrm rot="20079447">
              <a:off x="8321808" y="1723154"/>
              <a:ext cx="2893717" cy="2341270"/>
            </a:xfrm>
            <a:custGeom>
              <a:avLst/>
              <a:gdLst>
                <a:gd name="connsiteX0" fmla="*/ 822549 w 2893717"/>
                <a:gd name="connsiteY0" fmla="*/ 0 h 2341270"/>
                <a:gd name="connsiteX1" fmla="*/ 983177 w 2893717"/>
                <a:gd name="connsiteY1" fmla="*/ 428772 h 2341270"/>
                <a:gd name="connsiteX2" fmla="*/ 1204623 w 2893717"/>
                <a:gd name="connsiteY2" fmla="*/ 468716 h 2341270"/>
                <a:gd name="connsiteX3" fmla="*/ 1778740 w 2893717"/>
                <a:gd name="connsiteY3" fmla="*/ 673201 h 2341270"/>
                <a:gd name="connsiteX4" fmla="*/ 2854804 w 2893717"/>
                <a:gd name="connsiteY4" fmla="*/ 2040768 h 2341270"/>
                <a:gd name="connsiteX5" fmla="*/ 1114976 w 2893717"/>
                <a:gd name="connsiteY5" fmla="*/ 2074709 h 2341270"/>
                <a:gd name="connsiteX6" fmla="*/ 38913 w 2893717"/>
                <a:gd name="connsiteY6" fmla="*/ 707143 h 2341270"/>
                <a:gd name="connsiteX7" fmla="*/ 464926 w 2893717"/>
                <a:gd name="connsiteY7" fmla="*/ 429226 h 2341270"/>
                <a:gd name="connsiteX8" fmla="*/ 669477 w 2893717"/>
                <a:gd name="connsiteY8" fmla="*/ 408602 h 23412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893717" h="2341270">
                  <a:moveTo>
                    <a:pt x="822549" y="0"/>
                  </a:moveTo>
                  <a:lnTo>
                    <a:pt x="983177" y="428772"/>
                  </a:lnTo>
                  <a:lnTo>
                    <a:pt x="1204623" y="468716"/>
                  </a:lnTo>
                  <a:cubicBezTo>
                    <a:pt x="1389862" y="513033"/>
                    <a:pt x="1584344" y="581134"/>
                    <a:pt x="1778740" y="673201"/>
                  </a:cubicBezTo>
                  <a:cubicBezTo>
                    <a:pt x="2556327" y="1041471"/>
                    <a:pt x="3038097" y="1653752"/>
                    <a:pt x="2854804" y="2040768"/>
                  </a:cubicBezTo>
                  <a:cubicBezTo>
                    <a:pt x="2671511" y="2427783"/>
                    <a:pt x="1892563" y="2442979"/>
                    <a:pt x="1114976" y="2074709"/>
                  </a:cubicBezTo>
                  <a:cubicBezTo>
                    <a:pt x="337390" y="1706439"/>
                    <a:pt x="-144380" y="1094158"/>
                    <a:pt x="38913" y="707143"/>
                  </a:cubicBezTo>
                  <a:cubicBezTo>
                    <a:pt x="107648" y="562012"/>
                    <a:pt x="260147" y="469168"/>
                    <a:pt x="464926" y="429226"/>
                  </a:cubicBezTo>
                  <a:lnTo>
                    <a:pt x="669477" y="408602"/>
                  </a:lnTo>
                  <a:close/>
                </a:path>
              </a:pathLst>
            </a:cu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2" name="テキスト ボックス 11">
              <a:extLst>
                <a:ext uri="{FF2B5EF4-FFF2-40B4-BE49-F238E27FC236}">
                  <a16:creationId xmlns:a16="http://schemas.microsoft.com/office/drawing/2014/main" id="{D2FF35F1-4324-1AB4-0DDB-08F2BB7C3CE3}"/>
                </a:ext>
              </a:extLst>
            </p:cNvPr>
            <p:cNvSpPr txBox="1"/>
            <p:nvPr/>
          </p:nvSpPr>
          <p:spPr>
            <a:xfrm>
              <a:off x="8737600" y="2641312"/>
              <a:ext cx="2595517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2400" dirty="0">
                  <a:solidFill>
                    <a:schemeClr val="bg1"/>
                  </a:solidFill>
                  <a:latin typeface="AR P丸ゴシック体M" panose="020F0600000000000000" pitchFamily="50" charset="-128"/>
                  <a:ea typeface="AR P丸ゴシック体M" panose="020F0600000000000000" pitchFamily="50" charset="-128"/>
                </a:rPr>
                <a:t>「発展性」</a:t>
              </a:r>
              <a:endParaRPr kumimoji="1" lang="en-US" altLang="ja-JP" sz="2400" dirty="0">
                <a:solidFill>
                  <a:schemeClr val="bg1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endParaRPr>
            </a:p>
            <a:p>
              <a:r>
                <a:rPr kumimoji="1" lang="ja-JP" altLang="en-US" sz="2400" dirty="0">
                  <a:solidFill>
                    <a:schemeClr val="bg1"/>
                  </a:solidFill>
                  <a:latin typeface="AR P丸ゴシック体M" panose="020F0600000000000000" pitchFamily="50" charset="-128"/>
                  <a:ea typeface="AR P丸ゴシック体M" panose="020F0600000000000000" pitchFamily="50" charset="-128"/>
                </a:rPr>
                <a:t> に相当します！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2443759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/>
          <p:cNvSpPr txBox="1"/>
          <p:nvPr/>
        </p:nvSpPr>
        <p:spPr>
          <a:xfrm>
            <a:off x="364787" y="417978"/>
            <a:ext cx="807719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4800" dirty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５．事業収支予算</a:t>
            </a:r>
          </a:p>
        </p:txBody>
      </p:sp>
      <p:sp>
        <p:nvSpPr>
          <p:cNvPr id="7" name="正方形/長方形 6"/>
          <p:cNvSpPr/>
          <p:nvPr/>
        </p:nvSpPr>
        <p:spPr>
          <a:xfrm>
            <a:off x="0" y="6328230"/>
            <a:ext cx="12192000" cy="529771"/>
          </a:xfrm>
          <a:prstGeom prst="rect">
            <a:avLst/>
          </a:prstGeom>
          <a:solidFill>
            <a:srgbClr val="A9EDF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cxnSp>
        <p:nvCxnSpPr>
          <p:cNvPr id="13" name="直線コネクタ 12"/>
          <p:cNvCxnSpPr>
            <a:cxnSpLocks/>
          </p:cNvCxnSpPr>
          <p:nvPr/>
        </p:nvCxnSpPr>
        <p:spPr>
          <a:xfrm>
            <a:off x="0" y="122464"/>
            <a:ext cx="12192000" cy="0"/>
          </a:xfrm>
          <a:prstGeom prst="line">
            <a:avLst/>
          </a:prstGeom>
          <a:ln w="38100">
            <a:solidFill>
              <a:srgbClr val="A9EDF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表 6">
            <a:extLst>
              <a:ext uri="{FF2B5EF4-FFF2-40B4-BE49-F238E27FC236}">
                <a16:creationId xmlns:a16="http://schemas.microsoft.com/office/drawing/2014/main" id="{8BC767C4-3161-672A-8593-4CF3E8B8663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78063934"/>
              </p:ext>
            </p:extLst>
          </p:nvPr>
        </p:nvGraphicFramePr>
        <p:xfrm>
          <a:off x="1323803" y="1681304"/>
          <a:ext cx="4383315" cy="456235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29007">
                  <a:extLst>
                    <a:ext uri="{9D8B030D-6E8A-4147-A177-3AD203B41FA5}">
                      <a16:colId xmlns:a16="http://schemas.microsoft.com/office/drawing/2014/main" val="634424190"/>
                    </a:ext>
                  </a:extLst>
                </a:gridCol>
                <a:gridCol w="998419">
                  <a:extLst>
                    <a:ext uri="{9D8B030D-6E8A-4147-A177-3AD203B41FA5}">
                      <a16:colId xmlns:a16="http://schemas.microsoft.com/office/drawing/2014/main" val="1936064072"/>
                    </a:ext>
                  </a:extLst>
                </a:gridCol>
                <a:gridCol w="1855889">
                  <a:extLst>
                    <a:ext uri="{9D8B030D-6E8A-4147-A177-3AD203B41FA5}">
                      <a16:colId xmlns:a16="http://schemas.microsoft.com/office/drawing/2014/main" val="2679273786"/>
                    </a:ext>
                  </a:extLst>
                </a:gridCol>
              </a:tblGrid>
              <a:tr h="359657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/>
                        <a:t>科　目</a:t>
                      </a: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/>
                        <a:t>予　算</a:t>
                      </a: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/>
                        <a:t>摘　要</a:t>
                      </a: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1424127"/>
                  </a:ext>
                </a:extLst>
              </a:tr>
              <a:tr h="318463"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kumimoji="1" lang="ja-JP" altLang="en-US" sz="1200" dirty="0"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40041989"/>
                  </a:ext>
                </a:extLst>
              </a:tr>
              <a:tr h="367862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200" dirty="0"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200" dirty="0"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200" dirty="0"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31327869"/>
                  </a:ext>
                </a:extLst>
              </a:tr>
              <a:tr h="399393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200" dirty="0"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200" dirty="0"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1133882"/>
                  </a:ext>
                </a:extLst>
              </a:tr>
              <a:tr h="378372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200" dirty="0"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200" dirty="0"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200" dirty="0"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01185485"/>
                  </a:ext>
                </a:extLst>
              </a:tr>
              <a:tr h="426348"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kumimoji="1" lang="ja-JP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63504489"/>
                  </a:ext>
                </a:extLst>
              </a:tr>
              <a:tr h="462455"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kumimoji="1" lang="ja-JP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50893127"/>
                  </a:ext>
                </a:extLst>
              </a:tr>
              <a:tr h="399393"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kumimoji="1" lang="ja-JP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79668104"/>
                  </a:ext>
                </a:extLst>
              </a:tr>
              <a:tr h="359657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21302547"/>
                  </a:ext>
                </a:extLst>
              </a:tr>
              <a:tr h="618572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74872873"/>
                  </a:ext>
                </a:extLst>
              </a:tr>
              <a:tr h="459976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b="1" dirty="0">
                          <a:solidFill>
                            <a:schemeClr val="bg1"/>
                          </a:solidFill>
                        </a:rPr>
                        <a:t>計</a:t>
                      </a:r>
                    </a:p>
                  </a:txBody>
                  <a:tcPr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kumimoji="1" lang="ja-JP" altLang="en-US" sz="1200" dirty="0"/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08104553"/>
                  </a:ext>
                </a:extLst>
              </a:tr>
            </a:tbl>
          </a:graphicData>
        </a:graphic>
      </p:graphicFrame>
      <p:graphicFrame>
        <p:nvGraphicFramePr>
          <p:cNvPr id="11" name="表 6">
            <a:extLst>
              <a:ext uri="{FF2B5EF4-FFF2-40B4-BE49-F238E27FC236}">
                <a16:creationId xmlns:a16="http://schemas.microsoft.com/office/drawing/2014/main" id="{B9509112-7C5B-7EA5-41D5-C71E2E7EC51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44172021"/>
              </p:ext>
            </p:extLst>
          </p:nvPr>
        </p:nvGraphicFramePr>
        <p:xfrm>
          <a:off x="6868009" y="1681304"/>
          <a:ext cx="4383315" cy="456235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29007">
                  <a:extLst>
                    <a:ext uri="{9D8B030D-6E8A-4147-A177-3AD203B41FA5}">
                      <a16:colId xmlns:a16="http://schemas.microsoft.com/office/drawing/2014/main" val="634424190"/>
                    </a:ext>
                  </a:extLst>
                </a:gridCol>
                <a:gridCol w="998419">
                  <a:extLst>
                    <a:ext uri="{9D8B030D-6E8A-4147-A177-3AD203B41FA5}">
                      <a16:colId xmlns:a16="http://schemas.microsoft.com/office/drawing/2014/main" val="1936064072"/>
                    </a:ext>
                  </a:extLst>
                </a:gridCol>
                <a:gridCol w="1855889">
                  <a:extLst>
                    <a:ext uri="{9D8B030D-6E8A-4147-A177-3AD203B41FA5}">
                      <a16:colId xmlns:a16="http://schemas.microsoft.com/office/drawing/2014/main" val="2679273786"/>
                    </a:ext>
                  </a:extLst>
                </a:gridCol>
              </a:tblGrid>
              <a:tr h="359657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/>
                        <a:t>科　目</a:t>
                      </a: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/>
                        <a:t>予　算</a:t>
                      </a: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/>
                        <a:t>摘　要</a:t>
                      </a: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1424127"/>
                  </a:ext>
                </a:extLst>
              </a:tr>
              <a:tr h="318463"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kumimoji="1" lang="ja-JP" altLang="en-US" sz="1200" dirty="0"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40041989"/>
                  </a:ext>
                </a:extLst>
              </a:tr>
              <a:tr h="367862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200" dirty="0"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200" dirty="0"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200" dirty="0"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31327869"/>
                  </a:ext>
                </a:extLst>
              </a:tr>
              <a:tr h="399393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200" dirty="0"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200" dirty="0"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1133882"/>
                  </a:ext>
                </a:extLst>
              </a:tr>
              <a:tr h="378372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200" dirty="0"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200" dirty="0"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200" dirty="0"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01185485"/>
                  </a:ext>
                </a:extLst>
              </a:tr>
              <a:tr h="426348"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kumimoji="1" lang="ja-JP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63504489"/>
                  </a:ext>
                </a:extLst>
              </a:tr>
              <a:tr h="462455"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kumimoji="1" lang="ja-JP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50893127"/>
                  </a:ext>
                </a:extLst>
              </a:tr>
              <a:tr h="399393"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kumimoji="1" lang="ja-JP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79668104"/>
                  </a:ext>
                </a:extLst>
              </a:tr>
              <a:tr h="359657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21302547"/>
                  </a:ext>
                </a:extLst>
              </a:tr>
              <a:tr h="618572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74872873"/>
                  </a:ext>
                </a:extLst>
              </a:tr>
              <a:tr h="459976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b="1" dirty="0">
                          <a:solidFill>
                            <a:schemeClr val="bg1"/>
                          </a:solidFill>
                        </a:rPr>
                        <a:t>計</a:t>
                      </a:r>
                    </a:p>
                  </a:txBody>
                  <a:tcPr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kumimoji="1" lang="ja-JP" altLang="en-US" sz="1200" dirty="0"/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08104553"/>
                  </a:ext>
                </a:extLst>
              </a:tr>
            </a:tbl>
          </a:graphicData>
        </a:graphic>
      </p:graphicFrame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DF94B64C-9AF9-FD8D-A618-F5A7C03EDB2F}"/>
              </a:ext>
            </a:extLst>
          </p:cNvPr>
          <p:cNvSpPr txBox="1"/>
          <p:nvPr/>
        </p:nvSpPr>
        <p:spPr>
          <a:xfrm>
            <a:off x="6825969" y="1248975"/>
            <a:ext cx="16921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dirty="0">
                <a:solidFill>
                  <a:schemeClr val="accent2">
                    <a:lumMod val="75000"/>
                  </a:schemeClr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支出</a:t>
            </a:r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20A78E9E-311A-2E98-31AD-F4F638DF49A7}"/>
              </a:ext>
            </a:extLst>
          </p:cNvPr>
          <p:cNvSpPr txBox="1"/>
          <p:nvPr/>
        </p:nvSpPr>
        <p:spPr>
          <a:xfrm>
            <a:off x="1250229" y="1247562"/>
            <a:ext cx="16921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dirty="0">
                <a:solidFill>
                  <a:schemeClr val="accent5">
                    <a:lumMod val="75000"/>
                  </a:schemeClr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収入</a:t>
            </a: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BFAE0193-31E3-3360-BF48-ED578F24BCA0}"/>
              </a:ext>
            </a:extLst>
          </p:cNvPr>
          <p:cNvSpPr txBox="1"/>
          <p:nvPr/>
        </p:nvSpPr>
        <p:spPr>
          <a:xfrm>
            <a:off x="4094866" y="6387321"/>
            <a:ext cx="81580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令和８年度</a:t>
            </a:r>
            <a:r>
              <a:rPr kumimoji="1" lang="ja-JP" altLang="en-US" dirty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協働のまちづくりチャレンジ事業　公開プレゼンテーション資料</a:t>
            </a:r>
            <a:endParaRPr kumimoji="1" lang="en-US" altLang="ja-JP" dirty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32E94508-E3F6-657C-CF9B-26EDAD9FC6C2}"/>
              </a:ext>
            </a:extLst>
          </p:cNvPr>
          <p:cNvSpPr txBox="1"/>
          <p:nvPr/>
        </p:nvSpPr>
        <p:spPr>
          <a:xfrm>
            <a:off x="6913767" y="234058"/>
            <a:ext cx="44193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dirty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団体名</a:t>
            </a:r>
          </a:p>
        </p:txBody>
      </p:sp>
      <p:grpSp>
        <p:nvGrpSpPr>
          <p:cNvPr id="15" name="グループ化 14">
            <a:extLst>
              <a:ext uri="{FF2B5EF4-FFF2-40B4-BE49-F238E27FC236}">
                <a16:creationId xmlns:a16="http://schemas.microsoft.com/office/drawing/2014/main" id="{1B6B9EEF-7AE4-3F3E-545A-E987D91DBE13}"/>
              </a:ext>
            </a:extLst>
          </p:cNvPr>
          <p:cNvGrpSpPr/>
          <p:nvPr/>
        </p:nvGrpSpPr>
        <p:grpSpPr>
          <a:xfrm>
            <a:off x="4957693" y="2079972"/>
            <a:ext cx="3216220" cy="1903858"/>
            <a:chOff x="4928705" y="1258947"/>
            <a:chExt cx="3193603" cy="1862868"/>
          </a:xfrm>
          <a:solidFill>
            <a:srgbClr val="00B0F0"/>
          </a:solidFill>
        </p:grpSpPr>
        <p:sp>
          <p:nvSpPr>
            <p:cNvPr id="16" name="フリーフォーム: 図形 10">
              <a:extLst>
                <a:ext uri="{FF2B5EF4-FFF2-40B4-BE49-F238E27FC236}">
                  <a16:creationId xmlns:a16="http://schemas.microsoft.com/office/drawing/2014/main" id="{ACAE85E6-E6A7-7E4A-639C-4E945BC8D984}"/>
                </a:ext>
              </a:extLst>
            </p:cNvPr>
            <p:cNvSpPr/>
            <p:nvPr/>
          </p:nvSpPr>
          <p:spPr>
            <a:xfrm rot="17915366">
              <a:off x="5451937" y="735715"/>
              <a:ext cx="1862868" cy="2909331"/>
            </a:xfrm>
            <a:custGeom>
              <a:avLst/>
              <a:gdLst>
                <a:gd name="connsiteX0" fmla="*/ 1726235 w 2007645"/>
                <a:gd name="connsiteY0" fmla="*/ 1361266 h 3093456"/>
                <a:gd name="connsiteX1" fmla="*/ 1700800 w 2007645"/>
                <a:gd name="connsiteY1" fmla="*/ 3033874 h 3093456"/>
                <a:gd name="connsiteX2" fmla="*/ 281409 w 2007645"/>
                <a:gd name="connsiteY2" fmla="*/ 2148665 h 3093456"/>
                <a:gd name="connsiteX3" fmla="*/ 306845 w 2007645"/>
                <a:gd name="connsiteY3" fmla="*/ 476058 h 3093456"/>
                <a:gd name="connsiteX4" fmla="*/ 466597 w 2007645"/>
                <a:gd name="connsiteY4" fmla="*/ 422697 h 3093456"/>
                <a:gd name="connsiteX5" fmla="*/ 510471 w 2007645"/>
                <a:gd name="connsiteY5" fmla="*/ 422851 h 3093456"/>
                <a:gd name="connsiteX6" fmla="*/ 659585 w 2007645"/>
                <a:gd name="connsiteY6" fmla="*/ 0 h 3093456"/>
                <a:gd name="connsiteX7" fmla="*/ 826548 w 2007645"/>
                <a:gd name="connsiteY7" fmla="*/ 473470 h 3093456"/>
                <a:gd name="connsiteX8" fmla="*/ 829786 w 2007645"/>
                <a:gd name="connsiteY8" fmla="*/ 474354 h 3093456"/>
                <a:gd name="connsiteX9" fmla="*/ 1726235 w 2007645"/>
                <a:gd name="connsiteY9" fmla="*/ 1361266 h 30934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2007645" h="3093456">
                  <a:moveTo>
                    <a:pt x="1726235" y="1361266"/>
                  </a:moveTo>
                  <a:cubicBezTo>
                    <a:pt x="2111165" y="2067588"/>
                    <a:pt x="2099778" y="2816440"/>
                    <a:pt x="1700800" y="3033874"/>
                  </a:cubicBezTo>
                  <a:cubicBezTo>
                    <a:pt x="1301822" y="3251308"/>
                    <a:pt x="666339" y="2854987"/>
                    <a:pt x="281409" y="2148665"/>
                  </a:cubicBezTo>
                  <a:cubicBezTo>
                    <a:pt x="-103520" y="1442344"/>
                    <a:pt x="-92133" y="693492"/>
                    <a:pt x="306845" y="476058"/>
                  </a:cubicBezTo>
                  <a:cubicBezTo>
                    <a:pt x="356717" y="448878"/>
                    <a:pt x="410285" y="431289"/>
                    <a:pt x="466597" y="422697"/>
                  </a:cubicBezTo>
                  <a:lnTo>
                    <a:pt x="510471" y="422851"/>
                  </a:lnTo>
                  <a:lnTo>
                    <a:pt x="659585" y="0"/>
                  </a:lnTo>
                  <a:lnTo>
                    <a:pt x="826548" y="473470"/>
                  </a:lnTo>
                  <a:lnTo>
                    <a:pt x="829786" y="474354"/>
                  </a:lnTo>
                  <a:cubicBezTo>
                    <a:pt x="1147201" y="599458"/>
                    <a:pt x="1485654" y="919816"/>
                    <a:pt x="1726235" y="1361266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kumimoji="1" lang="ja-JP" altLang="en-US"/>
            </a:p>
          </p:txBody>
        </p:sp>
        <p:sp>
          <p:nvSpPr>
            <p:cNvPr id="17" name="テキスト ボックス 16">
              <a:extLst>
                <a:ext uri="{FF2B5EF4-FFF2-40B4-BE49-F238E27FC236}">
                  <a16:creationId xmlns:a16="http://schemas.microsoft.com/office/drawing/2014/main" id="{A940887F-A001-3EBC-32D6-BD90603DB2C7}"/>
                </a:ext>
              </a:extLst>
            </p:cNvPr>
            <p:cNvSpPr txBox="1"/>
            <p:nvPr/>
          </p:nvSpPr>
          <p:spPr>
            <a:xfrm>
              <a:off x="5464456" y="1867788"/>
              <a:ext cx="2657852" cy="8176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2400" dirty="0">
                  <a:solidFill>
                    <a:schemeClr val="bg1"/>
                  </a:solidFill>
                  <a:latin typeface="AR P丸ゴシック体M" panose="020F0600000000000000" pitchFamily="50" charset="-128"/>
                  <a:ea typeface="AR P丸ゴシック体M" panose="020F0600000000000000" pitchFamily="50" charset="-128"/>
                </a:rPr>
                <a:t>「費用対効果」</a:t>
              </a:r>
              <a:endParaRPr kumimoji="1" lang="en-US" altLang="ja-JP" sz="2400" dirty="0">
                <a:solidFill>
                  <a:schemeClr val="bg1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endParaRPr>
            </a:p>
            <a:p>
              <a:r>
                <a:rPr kumimoji="1" lang="ja-JP" altLang="en-US" sz="2400" dirty="0">
                  <a:solidFill>
                    <a:schemeClr val="bg1"/>
                  </a:solidFill>
                  <a:latin typeface="AR P丸ゴシック体M" panose="020F0600000000000000" pitchFamily="50" charset="-128"/>
                  <a:ea typeface="AR P丸ゴシック体M" panose="020F0600000000000000" pitchFamily="50" charset="-128"/>
                </a:rPr>
                <a:t> に相当します！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032273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433</TotalTime>
  <Words>461</Words>
  <Application>Microsoft Office PowerPoint</Application>
  <PresentationFormat>ワイド画面</PresentationFormat>
  <Paragraphs>63</Paragraphs>
  <Slides>7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9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7</vt:i4>
      </vt:variant>
    </vt:vector>
  </HeadingPairs>
  <TitlesOfParts>
    <vt:vector size="17" baseType="lpstr">
      <vt:lpstr>AR P丸ゴシック体E</vt:lpstr>
      <vt:lpstr>AR P丸ゴシック体M</vt:lpstr>
      <vt:lpstr>AR丸ゴシック体M</vt:lpstr>
      <vt:lpstr>メイリオ</vt:lpstr>
      <vt:lpstr>游ゴシック</vt:lpstr>
      <vt:lpstr>游ゴシック Light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kndp</dc:creator>
  <cp:lastModifiedBy>kndp</cp:lastModifiedBy>
  <cp:revision>30</cp:revision>
  <dcterms:created xsi:type="dcterms:W3CDTF">2024-05-24T09:07:43Z</dcterms:created>
  <dcterms:modified xsi:type="dcterms:W3CDTF">2026-03-13T05:46:47Z</dcterms:modified>
</cp:coreProperties>
</file>