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7" r:id="rId2"/>
    <p:sldId id="269" r:id="rId3"/>
    <p:sldId id="264" r:id="rId4"/>
    <p:sldId id="265" r:id="rId5"/>
    <p:sldId id="266" r:id="rId6"/>
    <p:sldId id="267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21" autoAdjust="0"/>
    <p:restoredTop sz="93681" autoAdjust="0"/>
  </p:normalViewPr>
  <p:slideViewPr>
    <p:cSldViewPr snapToGrid="0">
      <p:cViewPr varScale="1">
        <p:scale>
          <a:sx n="61" d="100"/>
          <a:sy n="61" d="100"/>
        </p:scale>
        <p:origin x="112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289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702452-3126-4BA6-A6BB-80A7D3E1864C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05CBF-DBD0-430E-AF7C-43C3BFE78B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803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05CBF-DBD0-430E-AF7C-43C3BFE78BC4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7469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05CBF-DBD0-430E-AF7C-43C3BFE78BC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57181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05CBF-DBD0-430E-AF7C-43C3BFE78BC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904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05CBF-DBD0-430E-AF7C-43C3BFE78BC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17805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05CBF-DBD0-430E-AF7C-43C3BFE78BC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934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D713-9C2E-4B4E-9668-EBFEA83D033E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7925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D713-9C2E-4B4E-9668-EBFEA83D033E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1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D713-9C2E-4B4E-9668-EBFEA83D033E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177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D713-9C2E-4B4E-9668-EBFEA83D033E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037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D713-9C2E-4B4E-9668-EBFEA83D033E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123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D713-9C2E-4B4E-9668-EBFEA83D033E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400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D713-9C2E-4B4E-9668-EBFEA83D033E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8632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D713-9C2E-4B4E-9668-EBFEA83D033E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57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D713-9C2E-4B4E-9668-EBFEA83D033E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857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D713-9C2E-4B4E-9668-EBFEA83D033E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9306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1D713-9C2E-4B4E-9668-EBFEA83D033E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8119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1D713-9C2E-4B4E-9668-EBFEA83D033E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94F30-DA5A-46DA-A7A5-9104B81F0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5691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F12C69BD-6E67-7158-2EA5-3FAE335A0062}"/>
              </a:ext>
            </a:extLst>
          </p:cNvPr>
          <p:cNvSpPr/>
          <p:nvPr/>
        </p:nvSpPr>
        <p:spPr>
          <a:xfrm>
            <a:off x="1175657" y="2529649"/>
            <a:ext cx="1672376" cy="3988026"/>
          </a:xfrm>
          <a:prstGeom prst="roundRect">
            <a:avLst>
              <a:gd name="adj" fmla="val 818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0" y="0"/>
            <a:ext cx="12192000" cy="5297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3" name="直線コネクタ 12"/>
          <p:cNvCxnSpPr>
            <a:cxnSpLocks/>
          </p:cNvCxnSpPr>
          <p:nvPr/>
        </p:nvCxnSpPr>
        <p:spPr>
          <a:xfrm>
            <a:off x="24718" y="534248"/>
            <a:ext cx="12192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998537" y="654510"/>
            <a:ext cx="112590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説明スライドは、「審査基準」を意識し、適宜、団体や活動内容の写真、</a:t>
            </a:r>
            <a:endParaRPr kumimoji="1" lang="en-US" altLang="ja-JP" sz="2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資料を追加して作成してください。ページ数や様式は自由です。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C77D4A8-87A2-81C1-98E7-3300F46886CE}"/>
              </a:ext>
            </a:extLst>
          </p:cNvPr>
          <p:cNvSpPr txBox="1"/>
          <p:nvPr/>
        </p:nvSpPr>
        <p:spPr>
          <a:xfrm>
            <a:off x="998537" y="1970095"/>
            <a:ext cx="9358481" cy="4464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審査基準</a:t>
            </a:r>
            <a:r>
              <a:rPr lang="en-US" altLang="ja-JP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①公益性　　</a:t>
            </a:r>
            <a:r>
              <a:rPr kumimoji="1"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多くの市民の共感や事業効果が期待できそうか？</a:t>
            </a:r>
            <a:endParaRPr lang="en-US" altLang="ja-JP" sz="2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②実現性　　</a:t>
            </a: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実施する過程（スケジュール、場所等）は現実的か？</a:t>
            </a:r>
            <a:endParaRPr lang="en-US" altLang="ja-JP" sz="2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③発展性　　</a:t>
            </a: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持続性・波及性や、今後の展開が見込めるか？</a:t>
            </a:r>
            <a:endParaRPr lang="en-US" altLang="ja-JP" sz="2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④創造性　　</a:t>
            </a: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他では行われていないようなアイディアや</a:t>
            </a:r>
          </a:p>
          <a:p>
            <a:pPr>
              <a:lnSpc>
                <a:spcPts val="2300"/>
              </a:lnSpc>
            </a:pP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アプローチで、新鮮さ・工夫が見られるか？</a:t>
            </a:r>
            <a:endParaRPr lang="en-US" altLang="ja-JP" sz="2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⑤協働性　　</a:t>
            </a: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他団体や地域、行政、企業とのつながりがみえるか？</a:t>
            </a:r>
          </a:p>
          <a:p>
            <a:pPr>
              <a:lnSpc>
                <a:spcPts val="2200"/>
              </a:lnSpc>
            </a:pP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      　　それぞれの役割が明確であって、協働によって単体</a:t>
            </a:r>
          </a:p>
          <a:p>
            <a:pPr>
              <a:lnSpc>
                <a:spcPts val="2200"/>
              </a:lnSpc>
            </a:pP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   　で行う場合には見られない、相乗効果が見込めるか？</a:t>
            </a:r>
            <a:endParaRPr lang="en-US" altLang="ja-JP" sz="2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⑥</a:t>
            </a:r>
            <a:r>
              <a:rPr lang="ja-JP" altLang="en-US" sz="2000" b="1" spc="-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費用対効果　  </a:t>
            </a: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積算額が適切で、それに見合った効果のある事業か？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7999BBB-81F0-DB10-657C-B81D7118D3A9}"/>
              </a:ext>
            </a:extLst>
          </p:cNvPr>
          <p:cNvSpPr txBox="1"/>
          <p:nvPr/>
        </p:nvSpPr>
        <p:spPr>
          <a:xfrm>
            <a:off x="448065" y="-15188"/>
            <a:ext cx="11719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令和８年度協働のまちづくりチャレンジ事業　説明スライドについて</a:t>
            </a:r>
            <a:endParaRPr kumimoji="1" lang="en-US" altLang="ja-JP" sz="28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B7D72C9-42E0-E16F-EE12-880BEE46C668}"/>
              </a:ext>
            </a:extLst>
          </p:cNvPr>
          <p:cNvSpPr txBox="1"/>
          <p:nvPr/>
        </p:nvSpPr>
        <p:spPr>
          <a:xfrm>
            <a:off x="998537" y="1488372"/>
            <a:ext cx="10618275" cy="398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ja-JP" altLang="en-US" sz="22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発表持ち時間：</a:t>
            </a:r>
            <a:r>
              <a:rPr lang="ja-JP" altLang="en-US" sz="2200" b="1" dirty="0">
                <a:solidFill>
                  <a:schemeClr val="accent2">
                    <a:lumMod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スタート部門 ６分 ／ 一般部門 ８分 ／ 団体連携部門 １０分</a:t>
            </a:r>
            <a:endParaRPr lang="en-US" altLang="ja-JP" sz="2200" b="1" dirty="0">
              <a:solidFill>
                <a:schemeClr val="accent2">
                  <a:lumMod val="7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pic>
        <p:nvPicPr>
          <p:cNvPr id="17" name="図 16" descr="持つ, 男 が含まれている画像&#10;&#10;自動的に生成された説明">
            <a:extLst>
              <a:ext uri="{FF2B5EF4-FFF2-40B4-BE49-F238E27FC236}">
                <a16:creationId xmlns:a16="http://schemas.microsoft.com/office/drawing/2014/main" id="{0AF77FCB-693C-0005-37DB-E4D8129C0E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9862" y="3370944"/>
            <a:ext cx="1950601" cy="1920746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6176994-C308-5C74-E6A9-8928D6FF44A5}"/>
              </a:ext>
            </a:extLst>
          </p:cNvPr>
          <p:cNvSpPr txBox="1"/>
          <p:nvPr/>
        </p:nvSpPr>
        <p:spPr>
          <a:xfrm>
            <a:off x="1175657" y="5264248"/>
            <a:ext cx="20515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一般、団体連携部門のみ</a:t>
            </a:r>
            <a:endParaRPr lang="en-US" altLang="ja-JP" sz="300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4316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683149" y="2287484"/>
            <a:ext cx="8077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企画タイトル　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0" y="6328230"/>
            <a:ext cx="12192000" cy="5297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9" name="直線コネクタ 8"/>
          <p:cNvCxnSpPr/>
          <p:nvPr/>
        </p:nvCxnSpPr>
        <p:spPr>
          <a:xfrm>
            <a:off x="2675368" y="3941265"/>
            <a:ext cx="7442199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cxnSpLocks/>
          </p:cNvCxnSpPr>
          <p:nvPr/>
        </p:nvCxnSpPr>
        <p:spPr>
          <a:xfrm>
            <a:off x="0" y="122464"/>
            <a:ext cx="12192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166125" y="177818"/>
            <a:ext cx="4419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団体名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3FF766E-F77C-51D8-0329-471A1866C4D4}"/>
              </a:ext>
            </a:extLst>
          </p:cNvPr>
          <p:cNvSpPr txBox="1"/>
          <p:nvPr/>
        </p:nvSpPr>
        <p:spPr>
          <a:xfrm>
            <a:off x="166125" y="1182798"/>
            <a:ext cx="4206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テーマ　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1CFF287-BCAF-5819-7E04-079F01FA3B71}"/>
              </a:ext>
            </a:extLst>
          </p:cNvPr>
          <p:cNvSpPr txBox="1"/>
          <p:nvPr/>
        </p:nvSpPr>
        <p:spPr>
          <a:xfrm>
            <a:off x="166125" y="679829"/>
            <a:ext cx="4419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部門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675368" y="6299996"/>
            <a:ext cx="10902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令和８年度協働のまちづくりチャレンジ事業　審査会資料</a:t>
            </a:r>
            <a:endParaRPr kumimoji="1" lang="en-US" altLang="ja-JP" sz="28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307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364787" y="417978"/>
            <a:ext cx="8077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１．団体について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0" y="6328230"/>
            <a:ext cx="12192000" cy="5297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3" name="直線コネクタ 12"/>
          <p:cNvCxnSpPr>
            <a:cxnSpLocks/>
          </p:cNvCxnSpPr>
          <p:nvPr/>
        </p:nvCxnSpPr>
        <p:spPr>
          <a:xfrm>
            <a:off x="0" y="122464"/>
            <a:ext cx="12192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1CFF287-BCAF-5819-7E04-079F01FA3B71}"/>
              </a:ext>
            </a:extLst>
          </p:cNvPr>
          <p:cNvSpPr txBox="1"/>
          <p:nvPr/>
        </p:nvSpPr>
        <p:spPr>
          <a:xfrm>
            <a:off x="11158589" y="182959"/>
            <a:ext cx="1692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部門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675368" y="6299996"/>
            <a:ext cx="10902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令和８年度協働のまちづくりチャレンジ事業　審査会資料</a:t>
            </a:r>
            <a:endParaRPr kumimoji="1" lang="en-US" altLang="ja-JP" sz="28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D5695A2-6B4D-D019-CAB9-0AA2A7B088DF}"/>
              </a:ext>
            </a:extLst>
          </p:cNvPr>
          <p:cNvSpPr txBox="1"/>
          <p:nvPr/>
        </p:nvSpPr>
        <p:spPr>
          <a:xfrm>
            <a:off x="614647" y="1354483"/>
            <a:ext cx="11427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</a:t>
            </a:r>
            <a:r>
              <a:rPr kumimoji="1" lang="ja-JP" altLang="en-US" sz="2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団体の活動概要、</a:t>
            </a:r>
            <a:r>
              <a:rPr kumimoji="1" lang="en-US" altLang="ja-JP" sz="2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PR</a:t>
            </a:r>
            <a:r>
              <a:rPr kumimoji="1" lang="ja-JP" altLang="en-US" sz="2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、構成員（ 何名、どんな人物か ） 等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89BFBF8-A52A-169E-D34E-96926A09BADD}"/>
              </a:ext>
            </a:extLst>
          </p:cNvPr>
          <p:cNvSpPr txBox="1"/>
          <p:nvPr/>
        </p:nvSpPr>
        <p:spPr>
          <a:xfrm>
            <a:off x="6913767" y="234058"/>
            <a:ext cx="4419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団体名</a:t>
            </a: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4C621C7-EEBA-7EA4-01AF-3893BDF2EAEA}"/>
              </a:ext>
            </a:extLst>
          </p:cNvPr>
          <p:cNvGrpSpPr/>
          <p:nvPr/>
        </p:nvGrpSpPr>
        <p:grpSpPr>
          <a:xfrm>
            <a:off x="8321808" y="1723154"/>
            <a:ext cx="3011309" cy="2341270"/>
            <a:chOff x="8321808" y="1723154"/>
            <a:chExt cx="3011309" cy="2341270"/>
          </a:xfrm>
        </p:grpSpPr>
        <p:sp>
          <p:nvSpPr>
            <p:cNvPr id="26" name="フリーフォーム: 図形 25">
              <a:extLst>
                <a:ext uri="{FF2B5EF4-FFF2-40B4-BE49-F238E27FC236}">
                  <a16:creationId xmlns:a16="http://schemas.microsoft.com/office/drawing/2014/main" id="{487AD48C-4D12-E430-8E5E-41F939D144B0}"/>
                </a:ext>
              </a:extLst>
            </p:cNvPr>
            <p:cNvSpPr/>
            <p:nvPr/>
          </p:nvSpPr>
          <p:spPr>
            <a:xfrm rot="20079447">
              <a:off x="8321808" y="1723154"/>
              <a:ext cx="2893717" cy="2341270"/>
            </a:xfrm>
            <a:custGeom>
              <a:avLst/>
              <a:gdLst>
                <a:gd name="connsiteX0" fmla="*/ 822549 w 2893717"/>
                <a:gd name="connsiteY0" fmla="*/ 0 h 2341270"/>
                <a:gd name="connsiteX1" fmla="*/ 983177 w 2893717"/>
                <a:gd name="connsiteY1" fmla="*/ 428772 h 2341270"/>
                <a:gd name="connsiteX2" fmla="*/ 1204623 w 2893717"/>
                <a:gd name="connsiteY2" fmla="*/ 468716 h 2341270"/>
                <a:gd name="connsiteX3" fmla="*/ 1778740 w 2893717"/>
                <a:gd name="connsiteY3" fmla="*/ 673201 h 2341270"/>
                <a:gd name="connsiteX4" fmla="*/ 2854804 w 2893717"/>
                <a:gd name="connsiteY4" fmla="*/ 2040768 h 2341270"/>
                <a:gd name="connsiteX5" fmla="*/ 1114976 w 2893717"/>
                <a:gd name="connsiteY5" fmla="*/ 2074709 h 2341270"/>
                <a:gd name="connsiteX6" fmla="*/ 38913 w 2893717"/>
                <a:gd name="connsiteY6" fmla="*/ 707143 h 2341270"/>
                <a:gd name="connsiteX7" fmla="*/ 464926 w 2893717"/>
                <a:gd name="connsiteY7" fmla="*/ 429226 h 2341270"/>
                <a:gd name="connsiteX8" fmla="*/ 669477 w 2893717"/>
                <a:gd name="connsiteY8" fmla="*/ 408602 h 2341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93717" h="2341270">
                  <a:moveTo>
                    <a:pt x="822549" y="0"/>
                  </a:moveTo>
                  <a:lnTo>
                    <a:pt x="983177" y="428772"/>
                  </a:lnTo>
                  <a:lnTo>
                    <a:pt x="1204623" y="468716"/>
                  </a:lnTo>
                  <a:cubicBezTo>
                    <a:pt x="1389862" y="513033"/>
                    <a:pt x="1584344" y="581134"/>
                    <a:pt x="1778740" y="673201"/>
                  </a:cubicBezTo>
                  <a:cubicBezTo>
                    <a:pt x="2556327" y="1041471"/>
                    <a:pt x="3038097" y="1653752"/>
                    <a:pt x="2854804" y="2040768"/>
                  </a:cubicBezTo>
                  <a:cubicBezTo>
                    <a:pt x="2671511" y="2427783"/>
                    <a:pt x="1892563" y="2442979"/>
                    <a:pt x="1114976" y="2074709"/>
                  </a:cubicBezTo>
                  <a:cubicBezTo>
                    <a:pt x="337390" y="1706439"/>
                    <a:pt x="-144380" y="1094158"/>
                    <a:pt x="38913" y="707143"/>
                  </a:cubicBezTo>
                  <a:cubicBezTo>
                    <a:pt x="107648" y="562012"/>
                    <a:pt x="260147" y="469168"/>
                    <a:pt x="464926" y="429226"/>
                  </a:cubicBezTo>
                  <a:lnTo>
                    <a:pt x="669477" y="408602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3E8FEA14-DC29-2D67-A709-F2F5F5DBFF25}"/>
                </a:ext>
              </a:extLst>
            </p:cNvPr>
            <p:cNvSpPr txBox="1"/>
            <p:nvPr/>
          </p:nvSpPr>
          <p:spPr>
            <a:xfrm>
              <a:off x="8737600" y="2641312"/>
              <a:ext cx="259551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>
                  <a:solidFill>
                    <a:schemeClr val="bg1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「実現性」</a:t>
              </a:r>
              <a:endParaRPr kumimoji="1" lang="en-US" altLang="ja-JP" sz="24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  <a:p>
              <a:r>
                <a:rPr kumimoji="1" lang="ja-JP" altLang="en-US" sz="2400" dirty="0">
                  <a:solidFill>
                    <a:schemeClr val="bg1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 に相当します！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81576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364787" y="417978"/>
            <a:ext cx="8077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２．現状の課題・背景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0" y="6328230"/>
            <a:ext cx="12192000" cy="5297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3" name="直線コネクタ 12"/>
          <p:cNvCxnSpPr>
            <a:cxnSpLocks/>
          </p:cNvCxnSpPr>
          <p:nvPr/>
        </p:nvCxnSpPr>
        <p:spPr>
          <a:xfrm>
            <a:off x="0" y="122464"/>
            <a:ext cx="12192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1CFF287-BCAF-5819-7E04-079F01FA3B71}"/>
              </a:ext>
            </a:extLst>
          </p:cNvPr>
          <p:cNvSpPr txBox="1"/>
          <p:nvPr/>
        </p:nvSpPr>
        <p:spPr>
          <a:xfrm>
            <a:off x="11158589" y="182959"/>
            <a:ext cx="1692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部門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675368" y="6299996"/>
            <a:ext cx="10902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令和８年度協働のまちづくりチャレンジ事業　審査会資料</a:t>
            </a:r>
            <a:endParaRPr kumimoji="1" lang="en-US" altLang="ja-JP" sz="28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78E85D9-E152-C00F-FF22-41AB49DC0123}"/>
              </a:ext>
            </a:extLst>
          </p:cNvPr>
          <p:cNvSpPr txBox="1"/>
          <p:nvPr/>
        </p:nvSpPr>
        <p:spPr>
          <a:xfrm>
            <a:off x="687670" y="3645253"/>
            <a:ext cx="79450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・解決するために考えたこと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1F2DEC4-8FFF-F18F-E0B4-E761BF3A525A}"/>
              </a:ext>
            </a:extLst>
          </p:cNvPr>
          <p:cNvSpPr txBox="1"/>
          <p:nvPr/>
        </p:nvSpPr>
        <p:spPr>
          <a:xfrm>
            <a:off x="687670" y="1516292"/>
            <a:ext cx="11112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・団体が考える現状の地域課題・背景</a:t>
            </a:r>
            <a:endParaRPr kumimoji="1" lang="ja-JP" altLang="en-US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C49184E-B707-B72F-9E4D-0C7B7529F21D}"/>
              </a:ext>
            </a:extLst>
          </p:cNvPr>
          <p:cNvSpPr txBox="1"/>
          <p:nvPr/>
        </p:nvSpPr>
        <p:spPr>
          <a:xfrm>
            <a:off x="6913767" y="234058"/>
            <a:ext cx="4419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団体名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B13654D9-0947-D6B9-0387-05535D7FCF1E}"/>
              </a:ext>
            </a:extLst>
          </p:cNvPr>
          <p:cNvSpPr txBox="1"/>
          <p:nvPr/>
        </p:nvSpPr>
        <p:spPr>
          <a:xfrm>
            <a:off x="6096000" y="2601569"/>
            <a:ext cx="25955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「創造性」</a:t>
            </a:r>
            <a:endParaRPr kumimoji="1" lang="en-US" altLang="ja-JP" sz="2400" dirty="0">
              <a:solidFill>
                <a:schemeClr val="bg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24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 に相当します！</a:t>
            </a: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1375F3FF-86AB-42AA-2EA3-EB1DFAAFBBDD}"/>
              </a:ext>
            </a:extLst>
          </p:cNvPr>
          <p:cNvGrpSpPr/>
          <p:nvPr/>
        </p:nvGrpSpPr>
        <p:grpSpPr>
          <a:xfrm>
            <a:off x="5153009" y="1777902"/>
            <a:ext cx="3117527" cy="2341270"/>
            <a:chOff x="5324459" y="1672300"/>
            <a:chExt cx="3117527" cy="2341270"/>
          </a:xfrm>
        </p:grpSpPr>
        <p:sp>
          <p:nvSpPr>
            <p:cNvPr id="3" name="フリーフォーム: 図形 2">
              <a:extLst>
                <a:ext uri="{FF2B5EF4-FFF2-40B4-BE49-F238E27FC236}">
                  <a16:creationId xmlns:a16="http://schemas.microsoft.com/office/drawing/2014/main" id="{572CB1A3-62FA-9645-73E3-28367B65CE86}"/>
                </a:ext>
              </a:extLst>
            </p:cNvPr>
            <p:cNvSpPr/>
            <p:nvPr/>
          </p:nvSpPr>
          <p:spPr>
            <a:xfrm rot="20079447">
              <a:off x="5548269" y="1672300"/>
              <a:ext cx="2893717" cy="2341270"/>
            </a:xfrm>
            <a:custGeom>
              <a:avLst/>
              <a:gdLst>
                <a:gd name="connsiteX0" fmla="*/ 822549 w 2893717"/>
                <a:gd name="connsiteY0" fmla="*/ 0 h 2341270"/>
                <a:gd name="connsiteX1" fmla="*/ 983177 w 2893717"/>
                <a:gd name="connsiteY1" fmla="*/ 428772 h 2341270"/>
                <a:gd name="connsiteX2" fmla="*/ 1204623 w 2893717"/>
                <a:gd name="connsiteY2" fmla="*/ 468716 h 2341270"/>
                <a:gd name="connsiteX3" fmla="*/ 1778740 w 2893717"/>
                <a:gd name="connsiteY3" fmla="*/ 673201 h 2341270"/>
                <a:gd name="connsiteX4" fmla="*/ 2854804 w 2893717"/>
                <a:gd name="connsiteY4" fmla="*/ 2040768 h 2341270"/>
                <a:gd name="connsiteX5" fmla="*/ 1114976 w 2893717"/>
                <a:gd name="connsiteY5" fmla="*/ 2074709 h 2341270"/>
                <a:gd name="connsiteX6" fmla="*/ 38913 w 2893717"/>
                <a:gd name="connsiteY6" fmla="*/ 707143 h 2341270"/>
                <a:gd name="connsiteX7" fmla="*/ 464926 w 2893717"/>
                <a:gd name="connsiteY7" fmla="*/ 429226 h 2341270"/>
                <a:gd name="connsiteX8" fmla="*/ 669477 w 2893717"/>
                <a:gd name="connsiteY8" fmla="*/ 408602 h 2341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93717" h="2341270">
                  <a:moveTo>
                    <a:pt x="822549" y="0"/>
                  </a:moveTo>
                  <a:lnTo>
                    <a:pt x="983177" y="428772"/>
                  </a:lnTo>
                  <a:lnTo>
                    <a:pt x="1204623" y="468716"/>
                  </a:lnTo>
                  <a:cubicBezTo>
                    <a:pt x="1389862" y="513033"/>
                    <a:pt x="1584344" y="581134"/>
                    <a:pt x="1778740" y="673201"/>
                  </a:cubicBezTo>
                  <a:cubicBezTo>
                    <a:pt x="2556327" y="1041471"/>
                    <a:pt x="3038097" y="1653752"/>
                    <a:pt x="2854804" y="2040768"/>
                  </a:cubicBezTo>
                  <a:cubicBezTo>
                    <a:pt x="2671511" y="2427783"/>
                    <a:pt x="1892563" y="2442979"/>
                    <a:pt x="1114976" y="2074709"/>
                  </a:cubicBezTo>
                  <a:cubicBezTo>
                    <a:pt x="337390" y="1706439"/>
                    <a:pt x="-144380" y="1094158"/>
                    <a:pt x="38913" y="707143"/>
                  </a:cubicBezTo>
                  <a:cubicBezTo>
                    <a:pt x="107648" y="562012"/>
                    <a:pt x="260147" y="469168"/>
                    <a:pt x="464926" y="429226"/>
                  </a:cubicBezTo>
                  <a:lnTo>
                    <a:pt x="669477" y="408602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" name="二等辺三角形 23">
              <a:extLst>
                <a:ext uri="{FF2B5EF4-FFF2-40B4-BE49-F238E27FC236}">
                  <a16:creationId xmlns:a16="http://schemas.microsoft.com/office/drawing/2014/main" id="{ADC7D670-0FDC-111E-1CBA-1B1D358DB2C7}"/>
                </a:ext>
              </a:extLst>
            </p:cNvPr>
            <p:cNvSpPr/>
            <p:nvPr/>
          </p:nvSpPr>
          <p:spPr>
            <a:xfrm rot="13872696">
              <a:off x="5405362" y="3258232"/>
              <a:ext cx="321102" cy="482908"/>
            </a:xfrm>
            <a:prstGeom prst="triangl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32DBF69-D0B5-9FA3-BC8F-017E5B6C21DC}"/>
              </a:ext>
            </a:extLst>
          </p:cNvPr>
          <p:cNvSpPr txBox="1"/>
          <p:nvPr/>
        </p:nvSpPr>
        <p:spPr>
          <a:xfrm>
            <a:off x="5773935" y="2723875"/>
            <a:ext cx="25955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「創造性」</a:t>
            </a:r>
            <a:endParaRPr kumimoji="1" lang="en-US" altLang="ja-JP" sz="2400" dirty="0">
              <a:solidFill>
                <a:schemeClr val="bg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24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 に相当します！</a:t>
            </a:r>
          </a:p>
        </p:txBody>
      </p:sp>
    </p:spTree>
    <p:extLst>
      <p:ext uri="{BB962C8B-B14F-4D97-AF65-F5344CB8AC3E}">
        <p14:creationId xmlns:p14="http://schemas.microsoft.com/office/powerpoint/2010/main" val="3544547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364787" y="417978"/>
            <a:ext cx="8077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３．企画の概要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0" y="6328230"/>
            <a:ext cx="12192000" cy="5297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3" name="直線コネクタ 12"/>
          <p:cNvCxnSpPr>
            <a:cxnSpLocks/>
          </p:cNvCxnSpPr>
          <p:nvPr/>
        </p:nvCxnSpPr>
        <p:spPr>
          <a:xfrm>
            <a:off x="0" y="122464"/>
            <a:ext cx="12192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1CFF287-BCAF-5819-7E04-079F01FA3B71}"/>
              </a:ext>
            </a:extLst>
          </p:cNvPr>
          <p:cNvSpPr txBox="1"/>
          <p:nvPr/>
        </p:nvSpPr>
        <p:spPr>
          <a:xfrm>
            <a:off x="11158589" y="182959"/>
            <a:ext cx="1692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部門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675368" y="6299996"/>
            <a:ext cx="10902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令和８年度協働のまちづくりチャレンジ事業　審査会資料</a:t>
            </a:r>
            <a:endParaRPr kumimoji="1" lang="en-US" altLang="ja-JP" sz="28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DFF3979-F925-0A55-A981-D93A8B4249F1}"/>
              </a:ext>
            </a:extLst>
          </p:cNvPr>
          <p:cNvSpPr txBox="1"/>
          <p:nvPr/>
        </p:nvSpPr>
        <p:spPr>
          <a:xfrm>
            <a:off x="687670" y="1516292"/>
            <a:ext cx="79450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・企画のねらい・コンセプト</a:t>
            </a:r>
            <a:endParaRPr kumimoji="1" lang="ja-JP" altLang="en-US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742E0A5-0D9A-16B5-5137-54889AF2D528}"/>
              </a:ext>
            </a:extLst>
          </p:cNvPr>
          <p:cNvSpPr txBox="1"/>
          <p:nvPr/>
        </p:nvSpPr>
        <p:spPr>
          <a:xfrm>
            <a:off x="687669" y="3167754"/>
            <a:ext cx="11504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・実施方法（予定日時・予定場所・実施形態・予定講師・スケジュール等）</a:t>
            </a:r>
            <a:endParaRPr kumimoji="1" lang="ja-JP" altLang="en-US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12E6EA6-D0F5-38E8-C0B3-FF0EEA54D300}"/>
              </a:ext>
            </a:extLst>
          </p:cNvPr>
          <p:cNvSpPr txBox="1"/>
          <p:nvPr/>
        </p:nvSpPr>
        <p:spPr>
          <a:xfrm>
            <a:off x="687669" y="4747992"/>
            <a:ext cx="11504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・事業効果</a:t>
            </a:r>
            <a:endParaRPr kumimoji="1" lang="ja-JP" altLang="en-US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A666A58-2D22-B504-73B9-5CD259572398}"/>
              </a:ext>
            </a:extLst>
          </p:cNvPr>
          <p:cNvSpPr txBox="1"/>
          <p:nvPr/>
        </p:nvSpPr>
        <p:spPr>
          <a:xfrm>
            <a:off x="6913767" y="234058"/>
            <a:ext cx="4419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団体名</a:t>
            </a:r>
          </a:p>
        </p:txBody>
      </p:sp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9398105E-2090-B53D-F917-CEFD2DD3BB35}"/>
              </a:ext>
            </a:extLst>
          </p:cNvPr>
          <p:cNvSpPr/>
          <p:nvPr/>
        </p:nvSpPr>
        <p:spPr>
          <a:xfrm rot="20079447">
            <a:off x="7505252" y="3249293"/>
            <a:ext cx="3906251" cy="3079521"/>
          </a:xfrm>
          <a:custGeom>
            <a:avLst/>
            <a:gdLst>
              <a:gd name="connsiteX0" fmla="*/ 822549 w 2893717"/>
              <a:gd name="connsiteY0" fmla="*/ 0 h 2341270"/>
              <a:gd name="connsiteX1" fmla="*/ 983177 w 2893717"/>
              <a:gd name="connsiteY1" fmla="*/ 428772 h 2341270"/>
              <a:gd name="connsiteX2" fmla="*/ 1204623 w 2893717"/>
              <a:gd name="connsiteY2" fmla="*/ 468716 h 2341270"/>
              <a:gd name="connsiteX3" fmla="*/ 1778740 w 2893717"/>
              <a:gd name="connsiteY3" fmla="*/ 673201 h 2341270"/>
              <a:gd name="connsiteX4" fmla="*/ 2854804 w 2893717"/>
              <a:gd name="connsiteY4" fmla="*/ 2040768 h 2341270"/>
              <a:gd name="connsiteX5" fmla="*/ 1114976 w 2893717"/>
              <a:gd name="connsiteY5" fmla="*/ 2074709 h 2341270"/>
              <a:gd name="connsiteX6" fmla="*/ 38913 w 2893717"/>
              <a:gd name="connsiteY6" fmla="*/ 707143 h 2341270"/>
              <a:gd name="connsiteX7" fmla="*/ 464926 w 2893717"/>
              <a:gd name="connsiteY7" fmla="*/ 429226 h 2341270"/>
              <a:gd name="connsiteX8" fmla="*/ 669477 w 2893717"/>
              <a:gd name="connsiteY8" fmla="*/ 408602 h 2341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93717" h="2341270">
                <a:moveTo>
                  <a:pt x="822549" y="0"/>
                </a:moveTo>
                <a:lnTo>
                  <a:pt x="983177" y="428772"/>
                </a:lnTo>
                <a:lnTo>
                  <a:pt x="1204623" y="468716"/>
                </a:lnTo>
                <a:cubicBezTo>
                  <a:pt x="1389862" y="513033"/>
                  <a:pt x="1584344" y="581134"/>
                  <a:pt x="1778740" y="673201"/>
                </a:cubicBezTo>
                <a:cubicBezTo>
                  <a:pt x="2556327" y="1041471"/>
                  <a:pt x="3038097" y="1653752"/>
                  <a:pt x="2854804" y="2040768"/>
                </a:cubicBezTo>
                <a:cubicBezTo>
                  <a:pt x="2671511" y="2427783"/>
                  <a:pt x="1892563" y="2442979"/>
                  <a:pt x="1114976" y="2074709"/>
                </a:cubicBezTo>
                <a:cubicBezTo>
                  <a:pt x="337390" y="1706439"/>
                  <a:pt x="-144380" y="1094158"/>
                  <a:pt x="38913" y="707143"/>
                </a:cubicBezTo>
                <a:cubicBezTo>
                  <a:pt x="107648" y="562012"/>
                  <a:pt x="260147" y="469168"/>
                  <a:pt x="464926" y="429226"/>
                </a:cubicBezTo>
                <a:lnTo>
                  <a:pt x="669477" y="408602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E6851AF-9FA7-F250-4DC9-D4834A2042DB}"/>
              </a:ext>
            </a:extLst>
          </p:cNvPr>
          <p:cNvSpPr txBox="1"/>
          <p:nvPr/>
        </p:nvSpPr>
        <p:spPr>
          <a:xfrm>
            <a:off x="7905962" y="4411183"/>
            <a:ext cx="377997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「実現性」・「協働性」</a:t>
            </a:r>
            <a:endParaRPr kumimoji="1" lang="en-US" altLang="ja-JP" sz="2400" dirty="0">
              <a:solidFill>
                <a:schemeClr val="bg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24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 に相当します！</a:t>
            </a:r>
            <a:endParaRPr kumimoji="1" lang="en-US" altLang="ja-JP" sz="2400" dirty="0">
              <a:solidFill>
                <a:schemeClr val="bg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en-US" altLang="ja-JP" sz="16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 ※</a:t>
            </a:r>
            <a:r>
              <a:rPr kumimoji="1" lang="ja-JP" altLang="en-US" sz="16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「協働性」は一般・団体連携部門のみ</a:t>
            </a:r>
            <a:endParaRPr kumimoji="1" lang="en-US" altLang="ja-JP" sz="1600" dirty="0">
              <a:solidFill>
                <a:schemeClr val="bg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endParaRPr kumimoji="1" lang="ja-JP" altLang="en-US" sz="2400" dirty="0">
              <a:solidFill>
                <a:schemeClr val="bg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2572C4AE-26F3-9253-659F-BDCA73DE1D2C}"/>
              </a:ext>
            </a:extLst>
          </p:cNvPr>
          <p:cNvGrpSpPr/>
          <p:nvPr/>
        </p:nvGrpSpPr>
        <p:grpSpPr>
          <a:xfrm>
            <a:off x="4927820" y="1258398"/>
            <a:ext cx="3133670" cy="1893190"/>
            <a:chOff x="4928705" y="1258947"/>
            <a:chExt cx="3193603" cy="1862868"/>
          </a:xfrm>
        </p:grpSpPr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FCCFE6F5-1CB5-8827-5BF7-6BCFEE403FAD}"/>
                </a:ext>
              </a:extLst>
            </p:cNvPr>
            <p:cNvSpPr/>
            <p:nvPr/>
          </p:nvSpPr>
          <p:spPr>
            <a:xfrm rot="17915366">
              <a:off x="5451937" y="735715"/>
              <a:ext cx="1862868" cy="2909331"/>
            </a:xfrm>
            <a:custGeom>
              <a:avLst/>
              <a:gdLst>
                <a:gd name="connsiteX0" fmla="*/ 1726235 w 2007645"/>
                <a:gd name="connsiteY0" fmla="*/ 1361266 h 3093456"/>
                <a:gd name="connsiteX1" fmla="*/ 1700800 w 2007645"/>
                <a:gd name="connsiteY1" fmla="*/ 3033874 h 3093456"/>
                <a:gd name="connsiteX2" fmla="*/ 281409 w 2007645"/>
                <a:gd name="connsiteY2" fmla="*/ 2148665 h 3093456"/>
                <a:gd name="connsiteX3" fmla="*/ 306845 w 2007645"/>
                <a:gd name="connsiteY3" fmla="*/ 476058 h 3093456"/>
                <a:gd name="connsiteX4" fmla="*/ 466597 w 2007645"/>
                <a:gd name="connsiteY4" fmla="*/ 422697 h 3093456"/>
                <a:gd name="connsiteX5" fmla="*/ 510471 w 2007645"/>
                <a:gd name="connsiteY5" fmla="*/ 422851 h 3093456"/>
                <a:gd name="connsiteX6" fmla="*/ 659585 w 2007645"/>
                <a:gd name="connsiteY6" fmla="*/ 0 h 3093456"/>
                <a:gd name="connsiteX7" fmla="*/ 826548 w 2007645"/>
                <a:gd name="connsiteY7" fmla="*/ 473470 h 3093456"/>
                <a:gd name="connsiteX8" fmla="*/ 829786 w 2007645"/>
                <a:gd name="connsiteY8" fmla="*/ 474354 h 3093456"/>
                <a:gd name="connsiteX9" fmla="*/ 1726235 w 2007645"/>
                <a:gd name="connsiteY9" fmla="*/ 1361266 h 3093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007645" h="3093456">
                  <a:moveTo>
                    <a:pt x="1726235" y="1361266"/>
                  </a:moveTo>
                  <a:cubicBezTo>
                    <a:pt x="2111165" y="2067588"/>
                    <a:pt x="2099778" y="2816440"/>
                    <a:pt x="1700800" y="3033874"/>
                  </a:cubicBezTo>
                  <a:cubicBezTo>
                    <a:pt x="1301822" y="3251308"/>
                    <a:pt x="666339" y="2854987"/>
                    <a:pt x="281409" y="2148665"/>
                  </a:cubicBezTo>
                  <a:cubicBezTo>
                    <a:pt x="-103520" y="1442344"/>
                    <a:pt x="-92133" y="693492"/>
                    <a:pt x="306845" y="476058"/>
                  </a:cubicBezTo>
                  <a:cubicBezTo>
                    <a:pt x="356717" y="448878"/>
                    <a:pt x="410285" y="431289"/>
                    <a:pt x="466597" y="422697"/>
                  </a:cubicBezTo>
                  <a:lnTo>
                    <a:pt x="510471" y="422851"/>
                  </a:lnTo>
                  <a:lnTo>
                    <a:pt x="659585" y="0"/>
                  </a:lnTo>
                  <a:lnTo>
                    <a:pt x="826548" y="473470"/>
                  </a:lnTo>
                  <a:lnTo>
                    <a:pt x="829786" y="474354"/>
                  </a:lnTo>
                  <a:cubicBezTo>
                    <a:pt x="1147201" y="599458"/>
                    <a:pt x="1485654" y="919816"/>
                    <a:pt x="1726235" y="136126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9D6F0E5A-B201-63DB-B34E-05A0BB7552B3}"/>
                </a:ext>
              </a:extLst>
            </p:cNvPr>
            <p:cNvSpPr txBox="1"/>
            <p:nvPr/>
          </p:nvSpPr>
          <p:spPr>
            <a:xfrm>
              <a:off x="5464456" y="1867788"/>
              <a:ext cx="2657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>
                  <a:solidFill>
                    <a:schemeClr val="bg1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「公益性」</a:t>
              </a:r>
              <a:endParaRPr kumimoji="1" lang="en-US" altLang="ja-JP" sz="24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  <a:p>
              <a:r>
                <a:rPr kumimoji="1" lang="ja-JP" altLang="en-US" sz="2400" dirty="0">
                  <a:solidFill>
                    <a:schemeClr val="bg1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 に相当します！</a:t>
              </a:r>
            </a:p>
          </p:txBody>
        </p:sp>
      </p:grp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2FB51E51-B9AD-BB67-C407-4FF924C5FBD1}"/>
              </a:ext>
            </a:extLst>
          </p:cNvPr>
          <p:cNvGrpSpPr/>
          <p:nvPr/>
        </p:nvGrpSpPr>
        <p:grpSpPr>
          <a:xfrm>
            <a:off x="2470896" y="4432933"/>
            <a:ext cx="3197538" cy="1948886"/>
            <a:chOff x="4794996" y="1387703"/>
            <a:chExt cx="3197538" cy="1948886"/>
          </a:xfrm>
        </p:grpSpPr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E3D8F4FA-FB33-C5E2-DF75-028A0EDD19CE}"/>
                </a:ext>
              </a:extLst>
            </p:cNvPr>
            <p:cNvSpPr/>
            <p:nvPr/>
          </p:nvSpPr>
          <p:spPr>
            <a:xfrm rot="17915366">
              <a:off x="5274831" y="907868"/>
              <a:ext cx="1948886" cy="2908555"/>
            </a:xfrm>
            <a:custGeom>
              <a:avLst/>
              <a:gdLst>
                <a:gd name="connsiteX0" fmla="*/ 1726235 w 2007645"/>
                <a:gd name="connsiteY0" fmla="*/ 1361266 h 3093456"/>
                <a:gd name="connsiteX1" fmla="*/ 1700800 w 2007645"/>
                <a:gd name="connsiteY1" fmla="*/ 3033874 h 3093456"/>
                <a:gd name="connsiteX2" fmla="*/ 281409 w 2007645"/>
                <a:gd name="connsiteY2" fmla="*/ 2148665 h 3093456"/>
                <a:gd name="connsiteX3" fmla="*/ 306845 w 2007645"/>
                <a:gd name="connsiteY3" fmla="*/ 476058 h 3093456"/>
                <a:gd name="connsiteX4" fmla="*/ 466597 w 2007645"/>
                <a:gd name="connsiteY4" fmla="*/ 422697 h 3093456"/>
                <a:gd name="connsiteX5" fmla="*/ 510471 w 2007645"/>
                <a:gd name="connsiteY5" fmla="*/ 422851 h 3093456"/>
                <a:gd name="connsiteX6" fmla="*/ 659585 w 2007645"/>
                <a:gd name="connsiteY6" fmla="*/ 0 h 3093456"/>
                <a:gd name="connsiteX7" fmla="*/ 826548 w 2007645"/>
                <a:gd name="connsiteY7" fmla="*/ 473470 h 3093456"/>
                <a:gd name="connsiteX8" fmla="*/ 829786 w 2007645"/>
                <a:gd name="connsiteY8" fmla="*/ 474354 h 3093456"/>
                <a:gd name="connsiteX9" fmla="*/ 1726235 w 2007645"/>
                <a:gd name="connsiteY9" fmla="*/ 1361266 h 3093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007645" h="3093456">
                  <a:moveTo>
                    <a:pt x="1726235" y="1361266"/>
                  </a:moveTo>
                  <a:cubicBezTo>
                    <a:pt x="2111165" y="2067588"/>
                    <a:pt x="2099778" y="2816440"/>
                    <a:pt x="1700800" y="3033874"/>
                  </a:cubicBezTo>
                  <a:cubicBezTo>
                    <a:pt x="1301822" y="3251308"/>
                    <a:pt x="666339" y="2854987"/>
                    <a:pt x="281409" y="2148665"/>
                  </a:cubicBezTo>
                  <a:cubicBezTo>
                    <a:pt x="-103520" y="1442344"/>
                    <a:pt x="-92133" y="693492"/>
                    <a:pt x="306845" y="476058"/>
                  </a:cubicBezTo>
                  <a:cubicBezTo>
                    <a:pt x="356717" y="448878"/>
                    <a:pt x="410285" y="431289"/>
                    <a:pt x="466597" y="422697"/>
                  </a:cubicBezTo>
                  <a:lnTo>
                    <a:pt x="510471" y="422851"/>
                  </a:lnTo>
                  <a:lnTo>
                    <a:pt x="659585" y="0"/>
                  </a:lnTo>
                  <a:lnTo>
                    <a:pt x="826548" y="473470"/>
                  </a:lnTo>
                  <a:lnTo>
                    <a:pt x="829786" y="474354"/>
                  </a:lnTo>
                  <a:cubicBezTo>
                    <a:pt x="1147201" y="599458"/>
                    <a:pt x="1485654" y="919816"/>
                    <a:pt x="1726235" y="136126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5B3B54D5-8299-33C6-CF83-8ECA2D4C3718}"/>
                </a:ext>
              </a:extLst>
            </p:cNvPr>
            <p:cNvSpPr txBox="1"/>
            <p:nvPr/>
          </p:nvSpPr>
          <p:spPr>
            <a:xfrm>
              <a:off x="5334682" y="2033783"/>
              <a:ext cx="2657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>
                  <a:solidFill>
                    <a:schemeClr val="bg1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「公益性」</a:t>
              </a:r>
              <a:endParaRPr kumimoji="1" lang="en-US" altLang="ja-JP" sz="24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  <a:p>
              <a:r>
                <a:rPr kumimoji="1" lang="ja-JP" altLang="en-US" sz="2400" dirty="0">
                  <a:solidFill>
                    <a:schemeClr val="bg1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 に相当します！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3744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364787" y="417978"/>
            <a:ext cx="8077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４．今後の展望について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0" y="6328230"/>
            <a:ext cx="12192000" cy="5297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3" name="直線コネクタ 12"/>
          <p:cNvCxnSpPr>
            <a:cxnSpLocks/>
          </p:cNvCxnSpPr>
          <p:nvPr/>
        </p:nvCxnSpPr>
        <p:spPr>
          <a:xfrm>
            <a:off x="0" y="122464"/>
            <a:ext cx="12192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1CFF287-BCAF-5819-7E04-079F01FA3B71}"/>
              </a:ext>
            </a:extLst>
          </p:cNvPr>
          <p:cNvSpPr txBox="1"/>
          <p:nvPr/>
        </p:nvSpPr>
        <p:spPr>
          <a:xfrm>
            <a:off x="11158589" y="182959"/>
            <a:ext cx="1692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部門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675368" y="6299996"/>
            <a:ext cx="10902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令和８年度協働のまちづくりチャレンジ事業　審査会資料</a:t>
            </a:r>
            <a:endParaRPr kumimoji="1" lang="en-US" altLang="ja-JP" sz="28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742E0A5-0D9A-16B5-5137-54889AF2D528}"/>
              </a:ext>
            </a:extLst>
          </p:cNvPr>
          <p:cNvSpPr txBox="1"/>
          <p:nvPr/>
        </p:nvSpPr>
        <p:spPr>
          <a:xfrm>
            <a:off x="687669" y="1544488"/>
            <a:ext cx="11504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・今回の事業を通して、どのように活動の幅を広げていきたいのか</a:t>
            </a:r>
            <a:endParaRPr kumimoji="1" lang="ja-JP" altLang="en-US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01C20E9-EB94-71D0-DA0E-DE85E322B964}"/>
              </a:ext>
            </a:extLst>
          </p:cNvPr>
          <p:cNvSpPr txBox="1"/>
          <p:nvPr/>
        </p:nvSpPr>
        <p:spPr>
          <a:xfrm>
            <a:off x="6913767" y="234058"/>
            <a:ext cx="4419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団体名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7C2F1B7-CA24-609A-3603-B782C8FF9978}"/>
              </a:ext>
            </a:extLst>
          </p:cNvPr>
          <p:cNvGrpSpPr/>
          <p:nvPr/>
        </p:nvGrpSpPr>
        <p:grpSpPr>
          <a:xfrm>
            <a:off x="8321808" y="1723154"/>
            <a:ext cx="3011309" cy="2341270"/>
            <a:chOff x="8321808" y="1723154"/>
            <a:chExt cx="3011309" cy="2341270"/>
          </a:xfrm>
        </p:grpSpPr>
        <p:sp>
          <p:nvSpPr>
            <p:cNvPr id="8" name="フリーフォーム: 図形 7">
              <a:extLst>
                <a:ext uri="{FF2B5EF4-FFF2-40B4-BE49-F238E27FC236}">
                  <a16:creationId xmlns:a16="http://schemas.microsoft.com/office/drawing/2014/main" id="{680CEB00-CEF5-60F8-D9F7-46DF421F456C}"/>
                </a:ext>
              </a:extLst>
            </p:cNvPr>
            <p:cNvSpPr/>
            <p:nvPr/>
          </p:nvSpPr>
          <p:spPr>
            <a:xfrm rot="20079447">
              <a:off x="8321808" y="1723154"/>
              <a:ext cx="2893717" cy="2341270"/>
            </a:xfrm>
            <a:custGeom>
              <a:avLst/>
              <a:gdLst>
                <a:gd name="connsiteX0" fmla="*/ 822549 w 2893717"/>
                <a:gd name="connsiteY0" fmla="*/ 0 h 2341270"/>
                <a:gd name="connsiteX1" fmla="*/ 983177 w 2893717"/>
                <a:gd name="connsiteY1" fmla="*/ 428772 h 2341270"/>
                <a:gd name="connsiteX2" fmla="*/ 1204623 w 2893717"/>
                <a:gd name="connsiteY2" fmla="*/ 468716 h 2341270"/>
                <a:gd name="connsiteX3" fmla="*/ 1778740 w 2893717"/>
                <a:gd name="connsiteY3" fmla="*/ 673201 h 2341270"/>
                <a:gd name="connsiteX4" fmla="*/ 2854804 w 2893717"/>
                <a:gd name="connsiteY4" fmla="*/ 2040768 h 2341270"/>
                <a:gd name="connsiteX5" fmla="*/ 1114976 w 2893717"/>
                <a:gd name="connsiteY5" fmla="*/ 2074709 h 2341270"/>
                <a:gd name="connsiteX6" fmla="*/ 38913 w 2893717"/>
                <a:gd name="connsiteY6" fmla="*/ 707143 h 2341270"/>
                <a:gd name="connsiteX7" fmla="*/ 464926 w 2893717"/>
                <a:gd name="connsiteY7" fmla="*/ 429226 h 2341270"/>
                <a:gd name="connsiteX8" fmla="*/ 669477 w 2893717"/>
                <a:gd name="connsiteY8" fmla="*/ 408602 h 2341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93717" h="2341270">
                  <a:moveTo>
                    <a:pt x="822549" y="0"/>
                  </a:moveTo>
                  <a:lnTo>
                    <a:pt x="983177" y="428772"/>
                  </a:lnTo>
                  <a:lnTo>
                    <a:pt x="1204623" y="468716"/>
                  </a:lnTo>
                  <a:cubicBezTo>
                    <a:pt x="1389862" y="513033"/>
                    <a:pt x="1584344" y="581134"/>
                    <a:pt x="1778740" y="673201"/>
                  </a:cubicBezTo>
                  <a:cubicBezTo>
                    <a:pt x="2556327" y="1041471"/>
                    <a:pt x="3038097" y="1653752"/>
                    <a:pt x="2854804" y="2040768"/>
                  </a:cubicBezTo>
                  <a:cubicBezTo>
                    <a:pt x="2671511" y="2427783"/>
                    <a:pt x="1892563" y="2442979"/>
                    <a:pt x="1114976" y="2074709"/>
                  </a:cubicBezTo>
                  <a:cubicBezTo>
                    <a:pt x="337390" y="1706439"/>
                    <a:pt x="-144380" y="1094158"/>
                    <a:pt x="38913" y="707143"/>
                  </a:cubicBezTo>
                  <a:cubicBezTo>
                    <a:pt x="107648" y="562012"/>
                    <a:pt x="260147" y="469168"/>
                    <a:pt x="464926" y="429226"/>
                  </a:cubicBezTo>
                  <a:lnTo>
                    <a:pt x="669477" y="408602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2FF35F1-4324-1AB4-0DDB-08F2BB7C3CE3}"/>
                </a:ext>
              </a:extLst>
            </p:cNvPr>
            <p:cNvSpPr txBox="1"/>
            <p:nvPr/>
          </p:nvSpPr>
          <p:spPr>
            <a:xfrm>
              <a:off x="8737600" y="2641312"/>
              <a:ext cx="259551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>
                  <a:solidFill>
                    <a:schemeClr val="bg1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「発展性」</a:t>
              </a:r>
              <a:endParaRPr kumimoji="1" lang="en-US" altLang="ja-JP" sz="24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  <a:p>
              <a:r>
                <a:rPr kumimoji="1" lang="ja-JP" altLang="en-US" sz="2400" dirty="0">
                  <a:solidFill>
                    <a:schemeClr val="bg1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 に相当します！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44375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364787" y="401925"/>
            <a:ext cx="8077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５．事業収支予算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0" y="6328230"/>
            <a:ext cx="12192000" cy="5297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3" name="直線コネクタ 12"/>
          <p:cNvCxnSpPr>
            <a:cxnSpLocks/>
          </p:cNvCxnSpPr>
          <p:nvPr/>
        </p:nvCxnSpPr>
        <p:spPr>
          <a:xfrm>
            <a:off x="0" y="122464"/>
            <a:ext cx="12192000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1CFF287-BCAF-5819-7E04-079F01FA3B71}"/>
              </a:ext>
            </a:extLst>
          </p:cNvPr>
          <p:cNvSpPr txBox="1"/>
          <p:nvPr/>
        </p:nvSpPr>
        <p:spPr>
          <a:xfrm>
            <a:off x="11158589" y="182959"/>
            <a:ext cx="1692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部門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675368" y="6299996"/>
            <a:ext cx="10902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令和８年度協働のまちづくりチャレンジ事業　審査会資料</a:t>
            </a:r>
            <a:endParaRPr kumimoji="1" lang="en-US" altLang="ja-JP" sz="28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01C20E9-EB94-71D0-DA0E-DE85E322B964}"/>
              </a:ext>
            </a:extLst>
          </p:cNvPr>
          <p:cNvSpPr txBox="1"/>
          <p:nvPr/>
        </p:nvSpPr>
        <p:spPr>
          <a:xfrm>
            <a:off x="6913767" y="234058"/>
            <a:ext cx="4419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団体名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46EAD87-BCC6-6221-90FB-59E2A03D9189}"/>
              </a:ext>
            </a:extLst>
          </p:cNvPr>
          <p:cNvSpPr txBox="1"/>
          <p:nvPr/>
        </p:nvSpPr>
        <p:spPr>
          <a:xfrm>
            <a:off x="1247648" y="1195471"/>
            <a:ext cx="1692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chemeClr val="accent2">
                    <a:lumMod val="75000"/>
                  </a:schemeClr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収入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156CCB7-36DE-239B-8345-55998B45318A}"/>
              </a:ext>
            </a:extLst>
          </p:cNvPr>
          <p:cNvSpPr txBox="1"/>
          <p:nvPr/>
        </p:nvSpPr>
        <p:spPr>
          <a:xfrm>
            <a:off x="6825969" y="1180441"/>
            <a:ext cx="1692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rgbClr val="0070C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支出</a:t>
            </a:r>
          </a:p>
        </p:txBody>
      </p:sp>
      <p:graphicFrame>
        <p:nvGraphicFramePr>
          <p:cNvPr id="8" name="表 6">
            <a:extLst>
              <a:ext uri="{FF2B5EF4-FFF2-40B4-BE49-F238E27FC236}">
                <a16:creationId xmlns:a16="http://schemas.microsoft.com/office/drawing/2014/main" id="{38085570-0E36-526D-94A5-87FE508DB9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29249"/>
              </p:ext>
            </p:extLst>
          </p:nvPr>
        </p:nvGraphicFramePr>
        <p:xfrm>
          <a:off x="1323803" y="1606070"/>
          <a:ext cx="4383315" cy="436369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9007">
                  <a:extLst>
                    <a:ext uri="{9D8B030D-6E8A-4147-A177-3AD203B41FA5}">
                      <a16:colId xmlns:a16="http://schemas.microsoft.com/office/drawing/2014/main" val="634424190"/>
                    </a:ext>
                  </a:extLst>
                </a:gridCol>
                <a:gridCol w="998419">
                  <a:extLst>
                    <a:ext uri="{9D8B030D-6E8A-4147-A177-3AD203B41FA5}">
                      <a16:colId xmlns:a16="http://schemas.microsoft.com/office/drawing/2014/main" val="1936064072"/>
                    </a:ext>
                  </a:extLst>
                </a:gridCol>
                <a:gridCol w="1855889">
                  <a:extLst>
                    <a:ext uri="{9D8B030D-6E8A-4147-A177-3AD203B41FA5}">
                      <a16:colId xmlns:a16="http://schemas.microsoft.com/office/drawing/2014/main" val="2679273786"/>
                    </a:ext>
                  </a:extLst>
                </a:gridCol>
              </a:tblGrid>
              <a:tr h="3596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科　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予　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摘　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424127"/>
                  </a:ext>
                </a:extLst>
              </a:tr>
              <a:tr h="391336"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041989"/>
                  </a:ext>
                </a:extLst>
              </a:tr>
              <a:tr h="36786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327869"/>
                  </a:ext>
                </a:extLst>
              </a:tr>
              <a:tr h="39939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3882"/>
                  </a:ext>
                </a:extLst>
              </a:tr>
              <a:tr h="37837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185485"/>
                  </a:ext>
                </a:extLst>
              </a:tr>
              <a:tr h="426348"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504489"/>
                  </a:ext>
                </a:extLst>
              </a:tr>
              <a:tr h="418190"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893127"/>
                  </a:ext>
                </a:extLst>
              </a:tr>
              <a:tr h="448235"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668104"/>
                  </a:ext>
                </a:extLst>
              </a:tr>
              <a:tr h="359657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302547"/>
                  </a:ext>
                </a:extLst>
              </a:tr>
              <a:tr h="436676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872873"/>
                  </a:ext>
                </a:extLst>
              </a:tr>
              <a:tr h="3450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chemeClr val="tx1"/>
                          </a:solidFill>
                        </a:rPr>
                        <a:t>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8104553"/>
                  </a:ext>
                </a:extLst>
              </a:tr>
            </a:tbl>
          </a:graphicData>
        </a:graphic>
      </p:graphicFrame>
      <p:graphicFrame>
        <p:nvGraphicFramePr>
          <p:cNvPr id="10" name="表 6">
            <a:extLst>
              <a:ext uri="{FF2B5EF4-FFF2-40B4-BE49-F238E27FC236}">
                <a16:creationId xmlns:a16="http://schemas.microsoft.com/office/drawing/2014/main" id="{5B21D5D2-A285-2992-B6F8-8E1E85B417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367568"/>
              </p:ext>
            </p:extLst>
          </p:nvPr>
        </p:nvGraphicFramePr>
        <p:xfrm>
          <a:off x="6949802" y="1606070"/>
          <a:ext cx="4383315" cy="436369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29007">
                  <a:extLst>
                    <a:ext uri="{9D8B030D-6E8A-4147-A177-3AD203B41FA5}">
                      <a16:colId xmlns:a16="http://schemas.microsoft.com/office/drawing/2014/main" val="634424190"/>
                    </a:ext>
                  </a:extLst>
                </a:gridCol>
                <a:gridCol w="998419">
                  <a:extLst>
                    <a:ext uri="{9D8B030D-6E8A-4147-A177-3AD203B41FA5}">
                      <a16:colId xmlns:a16="http://schemas.microsoft.com/office/drawing/2014/main" val="1936064072"/>
                    </a:ext>
                  </a:extLst>
                </a:gridCol>
                <a:gridCol w="1855889">
                  <a:extLst>
                    <a:ext uri="{9D8B030D-6E8A-4147-A177-3AD203B41FA5}">
                      <a16:colId xmlns:a16="http://schemas.microsoft.com/office/drawing/2014/main" val="2679273786"/>
                    </a:ext>
                  </a:extLst>
                </a:gridCol>
              </a:tblGrid>
              <a:tr h="3596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科　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予　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摘　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424127"/>
                  </a:ext>
                </a:extLst>
              </a:tr>
              <a:tr h="391336"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041989"/>
                  </a:ext>
                </a:extLst>
              </a:tr>
              <a:tr h="36786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327869"/>
                  </a:ext>
                </a:extLst>
              </a:tr>
              <a:tr h="39939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3882"/>
                  </a:ext>
                </a:extLst>
              </a:tr>
              <a:tr h="37837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185485"/>
                  </a:ext>
                </a:extLst>
              </a:tr>
              <a:tr h="426348"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504489"/>
                  </a:ext>
                </a:extLst>
              </a:tr>
              <a:tr h="418190"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893127"/>
                  </a:ext>
                </a:extLst>
              </a:tr>
              <a:tr h="448235"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668104"/>
                  </a:ext>
                </a:extLst>
              </a:tr>
              <a:tr h="359657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302547"/>
                  </a:ext>
                </a:extLst>
              </a:tr>
              <a:tr h="436676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872873"/>
                  </a:ext>
                </a:extLst>
              </a:tr>
              <a:tr h="3450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chemeClr val="tx1"/>
                          </a:solidFill>
                        </a:rPr>
                        <a:t>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8104553"/>
                  </a:ext>
                </a:extLst>
              </a:tr>
            </a:tbl>
          </a:graphicData>
        </a:graphic>
      </p:graphicFrame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1B6B9EEF-7AE4-3F3E-545A-E987D91DBE13}"/>
              </a:ext>
            </a:extLst>
          </p:cNvPr>
          <p:cNvGrpSpPr/>
          <p:nvPr/>
        </p:nvGrpSpPr>
        <p:grpSpPr>
          <a:xfrm>
            <a:off x="8871005" y="2482405"/>
            <a:ext cx="3133670" cy="1893190"/>
            <a:chOff x="4928705" y="1258947"/>
            <a:chExt cx="3193603" cy="1862868"/>
          </a:xfrm>
        </p:grpSpPr>
        <p:sp>
          <p:nvSpPr>
            <p:cNvPr id="11" name="フリーフォーム: 図形 10">
              <a:extLst>
                <a:ext uri="{FF2B5EF4-FFF2-40B4-BE49-F238E27FC236}">
                  <a16:creationId xmlns:a16="http://schemas.microsoft.com/office/drawing/2014/main" id="{ACAE85E6-E6A7-7E4A-639C-4E945BC8D984}"/>
                </a:ext>
              </a:extLst>
            </p:cNvPr>
            <p:cNvSpPr/>
            <p:nvPr/>
          </p:nvSpPr>
          <p:spPr>
            <a:xfrm rot="17915366">
              <a:off x="5451937" y="735715"/>
              <a:ext cx="1862868" cy="2909331"/>
            </a:xfrm>
            <a:custGeom>
              <a:avLst/>
              <a:gdLst>
                <a:gd name="connsiteX0" fmla="*/ 1726235 w 2007645"/>
                <a:gd name="connsiteY0" fmla="*/ 1361266 h 3093456"/>
                <a:gd name="connsiteX1" fmla="*/ 1700800 w 2007645"/>
                <a:gd name="connsiteY1" fmla="*/ 3033874 h 3093456"/>
                <a:gd name="connsiteX2" fmla="*/ 281409 w 2007645"/>
                <a:gd name="connsiteY2" fmla="*/ 2148665 h 3093456"/>
                <a:gd name="connsiteX3" fmla="*/ 306845 w 2007645"/>
                <a:gd name="connsiteY3" fmla="*/ 476058 h 3093456"/>
                <a:gd name="connsiteX4" fmla="*/ 466597 w 2007645"/>
                <a:gd name="connsiteY4" fmla="*/ 422697 h 3093456"/>
                <a:gd name="connsiteX5" fmla="*/ 510471 w 2007645"/>
                <a:gd name="connsiteY5" fmla="*/ 422851 h 3093456"/>
                <a:gd name="connsiteX6" fmla="*/ 659585 w 2007645"/>
                <a:gd name="connsiteY6" fmla="*/ 0 h 3093456"/>
                <a:gd name="connsiteX7" fmla="*/ 826548 w 2007645"/>
                <a:gd name="connsiteY7" fmla="*/ 473470 h 3093456"/>
                <a:gd name="connsiteX8" fmla="*/ 829786 w 2007645"/>
                <a:gd name="connsiteY8" fmla="*/ 474354 h 3093456"/>
                <a:gd name="connsiteX9" fmla="*/ 1726235 w 2007645"/>
                <a:gd name="connsiteY9" fmla="*/ 1361266 h 3093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007645" h="3093456">
                  <a:moveTo>
                    <a:pt x="1726235" y="1361266"/>
                  </a:moveTo>
                  <a:cubicBezTo>
                    <a:pt x="2111165" y="2067588"/>
                    <a:pt x="2099778" y="2816440"/>
                    <a:pt x="1700800" y="3033874"/>
                  </a:cubicBezTo>
                  <a:cubicBezTo>
                    <a:pt x="1301822" y="3251308"/>
                    <a:pt x="666339" y="2854987"/>
                    <a:pt x="281409" y="2148665"/>
                  </a:cubicBezTo>
                  <a:cubicBezTo>
                    <a:pt x="-103520" y="1442344"/>
                    <a:pt x="-92133" y="693492"/>
                    <a:pt x="306845" y="476058"/>
                  </a:cubicBezTo>
                  <a:cubicBezTo>
                    <a:pt x="356717" y="448878"/>
                    <a:pt x="410285" y="431289"/>
                    <a:pt x="466597" y="422697"/>
                  </a:cubicBezTo>
                  <a:lnTo>
                    <a:pt x="510471" y="422851"/>
                  </a:lnTo>
                  <a:lnTo>
                    <a:pt x="659585" y="0"/>
                  </a:lnTo>
                  <a:lnTo>
                    <a:pt x="826548" y="473470"/>
                  </a:lnTo>
                  <a:lnTo>
                    <a:pt x="829786" y="474354"/>
                  </a:lnTo>
                  <a:cubicBezTo>
                    <a:pt x="1147201" y="599458"/>
                    <a:pt x="1485654" y="919816"/>
                    <a:pt x="1726235" y="136126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A940887F-A001-3EBC-32D6-BD90603DB2C7}"/>
                </a:ext>
              </a:extLst>
            </p:cNvPr>
            <p:cNvSpPr txBox="1"/>
            <p:nvPr/>
          </p:nvSpPr>
          <p:spPr>
            <a:xfrm>
              <a:off x="5464456" y="1867788"/>
              <a:ext cx="2657852" cy="817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>
                  <a:solidFill>
                    <a:schemeClr val="bg1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「費用対効果」</a:t>
              </a:r>
              <a:endParaRPr kumimoji="1" lang="en-US" altLang="ja-JP" sz="2400" dirty="0">
                <a:solidFill>
                  <a:schemeClr val="bg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  <a:p>
              <a:r>
                <a:rPr kumimoji="1" lang="ja-JP" altLang="en-US" sz="2400" dirty="0">
                  <a:solidFill>
                    <a:schemeClr val="bg1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 に相当します！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63336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514</TotalTime>
  <Words>487</Words>
  <Application>Microsoft Office PowerPoint</Application>
  <PresentationFormat>ワイド画面</PresentationFormat>
  <Paragraphs>79</Paragraphs>
  <Slides>7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6" baseType="lpstr">
      <vt:lpstr>AR P丸ゴシック体E</vt:lpstr>
      <vt:lpstr>AR P丸ゴシック体M</vt:lpstr>
      <vt:lpstr>AR丸ゴシック体M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kndp</dc:creator>
  <cp:lastModifiedBy>朝井　亜里紗</cp:lastModifiedBy>
  <cp:revision>34</cp:revision>
  <dcterms:created xsi:type="dcterms:W3CDTF">2024-05-24T09:07:43Z</dcterms:created>
  <dcterms:modified xsi:type="dcterms:W3CDTF">2026-03-11T07:26:35Z</dcterms:modified>
</cp:coreProperties>
</file>