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796088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AFFF"/>
    <a:srgbClr val="FFD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4" autoAdjust="0"/>
    <p:restoredTop sz="95529" autoAdjust="0"/>
  </p:normalViewPr>
  <p:slideViewPr>
    <p:cSldViewPr snapToGrid="0">
      <p:cViewPr>
        <p:scale>
          <a:sx n="80" d="100"/>
          <a:sy n="80" d="100"/>
        </p:scale>
        <p:origin x="19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4D562-C28A-4B60-BEA0-7ACA70CE4B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F5FD6A-37FA-45DF-9462-1A4034770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08D76B-F94E-4CCF-A83B-2828DEDC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FC2E65-FB6C-49AF-A3EE-80145C09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F789DE-E4BA-4CC0-A4EB-A7A002533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720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DFAFB-C1FA-46DD-8794-6AE3492E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A48145-F40B-4290-9266-39E08B7AFC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34BFC-A67F-4663-B672-7098FC4D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2DBD4D-DEB9-4343-B9ED-CEC0F6C8F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F11D6B-0D34-4072-8A0E-8C0C9D39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27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831CDE-FF6A-4202-A8C0-245C90339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AAAF74-9ECB-43AB-AF2C-0FD1177A7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B583CC-DECB-499E-BD47-49E819FA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BF1D1A-A789-4A8F-B589-457A342DE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F9179-CBBC-4DC2-8718-C9882BB8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58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EAEAD-5C21-4DBA-A93E-264D6932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1AFD30-0E48-4954-A4BB-30F3EE772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279283-F88E-43EC-932E-9835675B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CEB9-74BF-4409-9706-2ACD53F77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F9EF99-5244-4C80-8B53-C3C32D4B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93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FEFAC-75B9-4F14-8523-E390FD38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C69C7E-B9FD-43E5-87BC-ADBD6256F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E58F44-31BB-4369-9250-00F74E558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7A814-DC09-4638-97E0-29FEFE43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FCEE6D-F5DF-4518-9A3E-BC15AB7E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08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3BD584-73A3-4BAF-8B5E-4DBB14EC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2B01DD-C520-48A9-8697-DA84D516F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C52B28-EAAA-4A8F-818A-67527DC87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BEDA22-C75E-4E14-9F26-A86284649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13FE08-C182-4A8C-BA62-AA66746E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BFEBD31-1D77-4D2D-BB20-A34C0AFF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4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D6A86-F8B7-47C3-A315-2D9426A23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39A77C-67DB-4D19-B7E0-690F0D102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FFDCE8-1B54-4920-863C-656A43DCE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14AF94-AB6D-449D-A1B3-57357AEDD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CDFDA6D-2E1D-4E74-A641-2561F63A4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40A053-D963-4B94-AF7C-6F5B5673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7E6360-FDA5-4C40-BD25-372DB3D6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6252420-144F-46BD-B989-B3CF996A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54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300E25-053B-4816-A9F7-F9B33222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DAEB92D-F222-4277-A652-1C79EED6E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6E9FC8F-3CD7-4DD6-873B-A15166E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6463AB-8CBA-433C-B19D-EBABCD800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30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0735F2-4FC4-4F31-9AEA-D49B463B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AC3A3C-EFDD-47C5-B426-0999ED45D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DF86B1-FFD3-4BF2-ABC5-895C023A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9BC1D1-E144-427C-8CE2-6F9584BF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1AB1AE-47FA-45DC-8E3E-8910FB90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90864-01A6-4554-A530-6E5453479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EDCF8F-5CEB-4046-A5A7-BA11536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19AAA4-299B-42EC-AC45-580A9457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55630A-90E4-44F2-829A-879C3AFD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39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0E1AEC-157B-4BC8-8409-3091023E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EF4D3A-513B-47E4-8721-162852AF3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4DE1221-E910-49AF-9108-264FF9C21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E0239B-A4AB-4314-9AF8-EB0EDD7C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B9E95C-6707-449D-BA22-BFC9BF64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D9C60-6094-4729-B586-468FF3A7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E5245E-37C8-45D1-AE67-25509D0C0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98A425-576A-45D4-8B09-66FD12813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2AD46-05A5-4630-90AB-91D14D405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2AEBA-9536-4438-8515-0A5C88630B5C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5BD1AA-F381-49E3-82B3-19E44806B8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3422D6-DBB6-410C-89AC-B8EC52401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AF2A6-B287-478A-9FB3-C65598215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18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9281A86-E6D9-4313-900B-85451D0A744A}"/>
              </a:ext>
            </a:extLst>
          </p:cNvPr>
          <p:cNvSpPr txBox="1"/>
          <p:nvPr/>
        </p:nvSpPr>
        <p:spPr>
          <a:xfrm rot="21226249">
            <a:off x="-59012" y="98860"/>
            <a:ext cx="6976024" cy="97082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F3F4CF-429C-4C12-BB40-A036E1B60A1B}"/>
              </a:ext>
            </a:extLst>
          </p:cNvPr>
          <p:cNvSpPr txBox="1"/>
          <p:nvPr/>
        </p:nvSpPr>
        <p:spPr>
          <a:xfrm>
            <a:off x="1322687" y="1067717"/>
            <a:ext cx="413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オレンジカフェきくがわ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9981DF-6FA3-4B0E-9B3C-893903394A78}"/>
              </a:ext>
            </a:extLst>
          </p:cNvPr>
          <p:cNvSpPr txBox="1"/>
          <p:nvPr/>
        </p:nvSpPr>
        <p:spPr>
          <a:xfrm>
            <a:off x="457200" y="666988"/>
            <a:ext cx="4846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令和</a:t>
            </a:r>
            <a:r>
              <a:rPr lang="en-US" altLang="ja-JP" sz="1200" dirty="0"/>
              <a:t>8</a:t>
            </a:r>
            <a:r>
              <a:rPr kumimoji="1" lang="ja-JP" altLang="en-US" sz="1200" dirty="0"/>
              <a:t>年度　金沢市 認知症カフェ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CED9CCB-4290-49E2-9F19-76DFC8E53334}"/>
              </a:ext>
            </a:extLst>
          </p:cNvPr>
          <p:cNvSpPr txBox="1"/>
          <p:nvPr/>
        </p:nvSpPr>
        <p:spPr>
          <a:xfrm>
            <a:off x="434340" y="1738238"/>
            <a:ext cx="5989320" cy="72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/>
              <a:t>認知症の方や介護している家族の方、地域の方、さまざまな年代の方で気軽に集えるカフェです。</a:t>
            </a:r>
            <a:endParaRPr kumimoji="1" lang="en-US" altLang="ja-JP" sz="1050" dirty="0"/>
          </a:p>
          <a:p>
            <a:pPr>
              <a:lnSpc>
                <a:spcPts val="1700"/>
              </a:lnSpc>
            </a:pPr>
            <a:r>
              <a:rPr lang="ja-JP" altLang="en-US" sz="1050" dirty="0"/>
              <a:t>毎回ゲストスピーカーの方をお招きし、いろんなお話をお聞きします。</a:t>
            </a:r>
            <a:endParaRPr lang="en-US" altLang="ja-JP" sz="1050" dirty="0"/>
          </a:p>
          <a:p>
            <a:pPr>
              <a:lnSpc>
                <a:spcPts val="1700"/>
              </a:lnSpc>
            </a:pPr>
            <a:r>
              <a:rPr kumimoji="1" lang="ja-JP" altLang="en-US" sz="1050" dirty="0"/>
              <a:t>どなたでも参加できます。お気軽にお越しください。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32DC5D0-8E13-46FF-813D-41B9EEA5C22E}"/>
              </a:ext>
            </a:extLst>
          </p:cNvPr>
          <p:cNvGrpSpPr/>
          <p:nvPr/>
        </p:nvGrpSpPr>
        <p:grpSpPr>
          <a:xfrm>
            <a:off x="118073" y="3299724"/>
            <a:ext cx="6615320" cy="2523086"/>
            <a:chOff x="48794" y="4652498"/>
            <a:chExt cx="3798595" cy="1596082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8608B7A9-ED01-41E8-8958-A1A1905827F7}"/>
                </a:ext>
              </a:extLst>
            </p:cNvPr>
            <p:cNvSpPr txBox="1"/>
            <p:nvPr/>
          </p:nvSpPr>
          <p:spPr>
            <a:xfrm>
              <a:off x="48819" y="4652498"/>
              <a:ext cx="3798570" cy="4114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altLang="ja-JP" b="1" dirty="0"/>
                <a:t>4/23</a:t>
              </a:r>
              <a:r>
                <a:rPr kumimoji="1" lang="ja-JP" altLang="en-US" b="1" dirty="0"/>
                <a:t>　</a:t>
              </a:r>
              <a:r>
                <a:rPr lang="ja-JP" altLang="en-US" b="1" dirty="0"/>
                <a:t>脳も筋肉も元気にする食事のひみつ</a:t>
              </a:r>
              <a:r>
                <a:rPr kumimoji="1" lang="ja-JP" altLang="en-US" b="1" dirty="0"/>
                <a:t>　　　</a:t>
              </a:r>
              <a:endParaRPr kumimoji="1" lang="en-US" altLang="ja-JP" b="1" dirty="0"/>
            </a:p>
            <a:p>
              <a:pPr>
                <a:lnSpc>
                  <a:spcPts val="2200"/>
                </a:lnSpc>
              </a:pPr>
              <a:r>
                <a:rPr lang="ja-JP" altLang="en-US" b="1" dirty="0"/>
                <a:t>　　　　　　　　　　 コミットケアプラン　吉村 宏也</a:t>
              </a:r>
              <a:r>
                <a:rPr lang="ja-JP" altLang="en-US" sz="1600" b="1" dirty="0"/>
                <a:t>さん</a:t>
              </a:r>
              <a:endParaRPr kumimoji="1" lang="en-US" altLang="ja-JP" b="1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C178F497-BB40-442D-BC4D-9591EFD7B1BA}"/>
                </a:ext>
              </a:extLst>
            </p:cNvPr>
            <p:cNvSpPr txBox="1"/>
            <p:nvPr/>
          </p:nvSpPr>
          <p:spPr>
            <a:xfrm>
              <a:off x="48794" y="5226065"/>
              <a:ext cx="3798570" cy="4114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altLang="ja-JP" b="1" dirty="0"/>
                <a:t>5/28</a:t>
              </a:r>
              <a:r>
                <a:rPr lang="ja-JP" altLang="en-US" b="1" dirty="0"/>
                <a:t>　お家でできる体操</a:t>
              </a:r>
              <a:r>
                <a:rPr lang="ja-JP" altLang="en-US" sz="1600" b="1" dirty="0"/>
                <a:t>　　</a:t>
              </a:r>
              <a:endParaRPr lang="en-US" altLang="ja-JP" sz="1600" b="1" dirty="0"/>
            </a:p>
            <a:p>
              <a:pPr>
                <a:lnSpc>
                  <a:spcPts val="2200"/>
                </a:lnSpc>
              </a:pPr>
              <a:r>
                <a:rPr kumimoji="1" lang="ja-JP" altLang="en-US" b="1" dirty="0"/>
                <a:t>　　　　　　　　　　</a:t>
              </a:r>
              <a:r>
                <a:rPr kumimoji="1" lang="en-US" altLang="ja-JP" b="1" dirty="0"/>
                <a:t>R-GYM</a:t>
              </a:r>
              <a:r>
                <a:rPr kumimoji="1" lang="ja-JP" altLang="en-US" b="1" dirty="0"/>
                <a:t>　理学療法士　竹田 俊也</a:t>
              </a:r>
              <a:r>
                <a:rPr kumimoji="1" lang="ja-JP" altLang="en-US" sz="1600" b="1" dirty="0"/>
                <a:t>さん</a:t>
              </a:r>
              <a:endParaRPr kumimoji="1" lang="en-US" altLang="ja-JP" sz="1600" b="1" dirty="0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8B2DC12-655B-477B-B79E-9272C4BA5C67}"/>
                </a:ext>
              </a:extLst>
            </p:cNvPr>
            <p:cNvSpPr txBox="1"/>
            <p:nvPr/>
          </p:nvSpPr>
          <p:spPr>
            <a:xfrm>
              <a:off x="48819" y="5839717"/>
              <a:ext cx="3798570" cy="4088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b="1" dirty="0"/>
                <a:t>6/25</a:t>
              </a:r>
              <a:r>
                <a:rPr lang="ja-JP" altLang="en-US" b="1" dirty="0"/>
                <a:t>　知っておきたい施設の話</a:t>
              </a:r>
              <a:endParaRPr lang="en-US" altLang="ja-JP" b="1" dirty="0"/>
            </a:p>
            <a:p>
              <a:r>
                <a:rPr lang="ja-JP" altLang="en-US" b="1" dirty="0"/>
                <a:t>　　　　　　いしかわ老人ホーム紹介センター　坂西 貴之</a:t>
              </a:r>
              <a:r>
                <a:rPr kumimoji="1" lang="ja-JP" altLang="en-US" sz="1600" b="1" dirty="0"/>
                <a:t>さん</a:t>
              </a:r>
              <a:endParaRPr kumimoji="1" lang="en-US" altLang="ja-JP" b="1" dirty="0"/>
            </a:p>
          </p:txBody>
        </p:sp>
      </p:grpSp>
      <p:grpSp>
        <p:nvGrpSpPr>
          <p:cNvPr id="106" name="グループ化 105">
            <a:extLst>
              <a:ext uri="{FF2B5EF4-FFF2-40B4-BE49-F238E27FC236}">
                <a16:creationId xmlns:a16="http://schemas.microsoft.com/office/drawing/2014/main" id="{CFDE4213-5F1A-485D-8C6D-163A09B6B5C2}"/>
              </a:ext>
            </a:extLst>
          </p:cNvPr>
          <p:cNvGrpSpPr/>
          <p:nvPr/>
        </p:nvGrpSpPr>
        <p:grpSpPr>
          <a:xfrm>
            <a:off x="3491926" y="7029538"/>
            <a:ext cx="3060533" cy="1808745"/>
            <a:chOff x="1130164" y="2624886"/>
            <a:chExt cx="4276474" cy="1581738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9B4ACC4A-46D3-4BE0-9939-1559A25FEAE0}"/>
                </a:ext>
              </a:extLst>
            </p:cNvPr>
            <p:cNvSpPr/>
            <p:nvPr/>
          </p:nvSpPr>
          <p:spPr>
            <a:xfrm>
              <a:off x="1130164" y="2624886"/>
              <a:ext cx="4238692" cy="158173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  <a:alpha val="52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463930A-340A-456A-B7A4-B2C4B32DF5A4}"/>
                </a:ext>
              </a:extLst>
            </p:cNvPr>
            <p:cNvGrpSpPr/>
            <p:nvPr/>
          </p:nvGrpSpPr>
          <p:grpSpPr>
            <a:xfrm>
              <a:off x="1264081" y="2680804"/>
              <a:ext cx="4142557" cy="1428748"/>
              <a:chOff x="350519" y="3743928"/>
              <a:chExt cx="5426750" cy="1428748"/>
            </a:xfrm>
            <a:noFill/>
          </p:grpSpPr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E3EA7093-CC11-43E8-A991-5039C55DF3BD}"/>
                  </a:ext>
                </a:extLst>
              </p:cNvPr>
              <p:cNvSpPr txBox="1"/>
              <p:nvPr/>
            </p:nvSpPr>
            <p:spPr>
              <a:xfrm>
                <a:off x="350521" y="4235768"/>
                <a:ext cx="4453161" cy="43063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300" dirty="0"/>
                  <a:t>【</a:t>
                </a:r>
                <a:r>
                  <a:rPr lang="ja-JP" altLang="en-US" sz="1300" dirty="0"/>
                  <a:t>場所</a:t>
                </a:r>
                <a:r>
                  <a:rPr lang="en-US" altLang="ja-JP" sz="1300" dirty="0"/>
                  <a:t>】</a:t>
                </a:r>
              </a:p>
              <a:p>
                <a:r>
                  <a:rPr lang="ja-JP" altLang="en-US" sz="1300" dirty="0"/>
                  <a:t>　永順寺　菊川１丁目</a:t>
                </a:r>
                <a:r>
                  <a:rPr lang="en-US" altLang="ja-JP" sz="1300" dirty="0"/>
                  <a:t>14-18</a:t>
                </a: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90FFFA1-73D1-47D2-9749-F27A9990724B}"/>
                  </a:ext>
                </a:extLst>
              </p:cNvPr>
              <p:cNvSpPr txBox="1"/>
              <p:nvPr/>
            </p:nvSpPr>
            <p:spPr>
              <a:xfrm>
                <a:off x="350521" y="4742037"/>
                <a:ext cx="4872412" cy="43063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300" dirty="0"/>
                  <a:t>【</a:t>
                </a:r>
                <a:r>
                  <a:rPr lang="ja-JP" altLang="en-US" sz="1300" dirty="0"/>
                  <a:t>参加費</a:t>
                </a:r>
                <a:r>
                  <a:rPr lang="en-US" altLang="ja-JP" sz="1300" dirty="0"/>
                  <a:t>】</a:t>
                </a:r>
              </a:p>
              <a:p>
                <a:r>
                  <a:rPr lang="ja-JP" altLang="en-US" sz="1300" dirty="0"/>
                  <a:t>　無料　お菓子、飲み物付き</a:t>
                </a:r>
                <a:endParaRPr lang="en-US" altLang="ja-JP" sz="1300" dirty="0"/>
              </a:p>
            </p:txBody>
          </p:sp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AD9336E-D4C3-4F1C-AD97-3E8F9A6EF961}"/>
                  </a:ext>
                </a:extLst>
              </p:cNvPr>
              <p:cNvSpPr txBox="1"/>
              <p:nvPr/>
            </p:nvSpPr>
            <p:spPr>
              <a:xfrm>
                <a:off x="350519" y="3743928"/>
                <a:ext cx="5426750" cy="43063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300" dirty="0"/>
                  <a:t>【</a:t>
                </a:r>
                <a:r>
                  <a:rPr lang="ja-JP" altLang="en-US" sz="1300" dirty="0"/>
                  <a:t>日時</a:t>
                </a:r>
                <a:r>
                  <a:rPr lang="en-US" altLang="ja-JP" sz="1300" dirty="0"/>
                  <a:t>】</a:t>
                </a:r>
              </a:p>
              <a:p>
                <a:r>
                  <a:rPr lang="ja-JP" altLang="en-US" sz="1300" dirty="0"/>
                  <a:t>　毎月第４木曜日　</a:t>
                </a:r>
                <a:r>
                  <a:rPr lang="en-US" altLang="ja-JP" sz="1300" dirty="0"/>
                  <a:t>13</a:t>
                </a:r>
                <a:r>
                  <a:rPr lang="ja-JP" altLang="en-US" sz="1300" dirty="0"/>
                  <a:t>：</a:t>
                </a:r>
                <a:r>
                  <a:rPr lang="en-US" altLang="ja-JP" sz="1300" dirty="0"/>
                  <a:t>30</a:t>
                </a:r>
                <a:r>
                  <a:rPr lang="ja-JP" altLang="en-US" sz="1300" dirty="0"/>
                  <a:t>～</a:t>
                </a:r>
                <a:r>
                  <a:rPr lang="en-US" altLang="ja-JP" sz="1300" dirty="0"/>
                  <a:t>14</a:t>
                </a:r>
                <a:r>
                  <a:rPr lang="ja-JP" altLang="en-US" sz="1300" dirty="0"/>
                  <a:t>：</a:t>
                </a:r>
                <a:r>
                  <a:rPr lang="en-US" altLang="ja-JP" sz="1300" dirty="0"/>
                  <a:t>30</a:t>
                </a:r>
              </a:p>
            </p:txBody>
          </p:sp>
        </p:grp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6EACD3-506B-442F-A64A-0C061049E06F}"/>
              </a:ext>
            </a:extLst>
          </p:cNvPr>
          <p:cNvSpPr txBox="1"/>
          <p:nvPr/>
        </p:nvSpPr>
        <p:spPr>
          <a:xfrm>
            <a:off x="4078761" y="9067597"/>
            <a:ext cx="2747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～問い合わせ先～</a:t>
            </a:r>
            <a:endParaRPr kumimoji="1" lang="en-US" altLang="ja-JP" sz="1050" dirty="0"/>
          </a:p>
          <a:p>
            <a:r>
              <a:rPr lang="ja-JP" altLang="en-US" sz="1100" dirty="0"/>
              <a:t>　</a:t>
            </a:r>
            <a:r>
              <a:rPr lang="ja-JP" altLang="en-US" sz="1050" dirty="0"/>
              <a:t>金沢市地域包括支援センターとびうめ　　</a:t>
            </a:r>
            <a:endParaRPr lang="en-US" altLang="ja-JP" sz="1050" dirty="0"/>
          </a:p>
          <a:p>
            <a:r>
              <a:rPr kumimoji="1" lang="ja-JP" altLang="en-US" sz="1050" dirty="0"/>
              <a:t>　</a:t>
            </a:r>
            <a:r>
              <a:rPr lang="ja-JP" altLang="en-US" sz="1050" dirty="0"/>
              <a:t> </a:t>
            </a:r>
            <a:r>
              <a:rPr kumimoji="1" lang="en-US" altLang="ja-JP" sz="1050" dirty="0"/>
              <a:t>TEL</a:t>
            </a:r>
            <a:r>
              <a:rPr kumimoji="1" lang="ja-JP" altLang="en-US" sz="1050" dirty="0"/>
              <a:t> </a:t>
            </a:r>
            <a:r>
              <a:rPr kumimoji="1" lang="en-US" altLang="ja-JP" sz="1050" dirty="0"/>
              <a:t>231-3377</a:t>
            </a:r>
            <a:endParaRPr kumimoji="1" lang="ja-JP" altLang="en-US" sz="1100" dirty="0"/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E8F299AC-A7EA-4BC1-8EB5-B2B67E64A88C}"/>
              </a:ext>
            </a:extLst>
          </p:cNvPr>
          <p:cNvGrpSpPr/>
          <p:nvPr/>
        </p:nvGrpSpPr>
        <p:grpSpPr>
          <a:xfrm>
            <a:off x="299820" y="6980873"/>
            <a:ext cx="2974447" cy="1808751"/>
            <a:chOff x="478967" y="7261835"/>
            <a:chExt cx="2974447" cy="180875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DFDA42F5-0B2F-47B9-8132-E3AC6AF449D0}"/>
                </a:ext>
              </a:extLst>
            </p:cNvPr>
            <p:cNvGrpSpPr/>
            <p:nvPr/>
          </p:nvGrpSpPr>
          <p:grpSpPr>
            <a:xfrm>
              <a:off x="478967" y="7261835"/>
              <a:ext cx="2957553" cy="1808751"/>
              <a:chOff x="982980" y="7171148"/>
              <a:chExt cx="3945234" cy="1808751"/>
            </a:xfrm>
          </p:grpSpPr>
          <p:sp>
            <p:nvSpPr>
              <p:cNvPr id="25" name="四角形: 角を丸くする 24">
                <a:extLst>
                  <a:ext uri="{FF2B5EF4-FFF2-40B4-BE49-F238E27FC236}">
                    <a16:creationId xmlns:a16="http://schemas.microsoft.com/office/drawing/2014/main" id="{8DB903F0-1199-40BC-9436-76E0C6A42053}"/>
                  </a:ext>
                </a:extLst>
              </p:cNvPr>
              <p:cNvSpPr/>
              <p:nvPr/>
            </p:nvSpPr>
            <p:spPr>
              <a:xfrm>
                <a:off x="1738691" y="8365738"/>
                <a:ext cx="3175163" cy="75503"/>
              </a:xfrm>
              <a:prstGeom prst="flowChartAlternateProcess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四角形: 角を丸くする 25">
                <a:extLst>
                  <a:ext uri="{FF2B5EF4-FFF2-40B4-BE49-F238E27FC236}">
                    <a16:creationId xmlns:a16="http://schemas.microsoft.com/office/drawing/2014/main" id="{1166805B-D07F-4235-BD7C-500AD1726388}"/>
                  </a:ext>
                </a:extLst>
              </p:cNvPr>
              <p:cNvSpPr/>
              <p:nvPr/>
            </p:nvSpPr>
            <p:spPr>
              <a:xfrm rot="5400000">
                <a:off x="829420" y="7993152"/>
                <a:ext cx="1808751" cy="164744"/>
              </a:xfrm>
              <a:prstGeom prst="flowChartAlternateProcess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89757070-9434-4C78-AFC7-5E7A6B3B0E28}"/>
                  </a:ext>
                </a:extLst>
              </p:cNvPr>
              <p:cNvSpPr/>
              <p:nvPr/>
            </p:nvSpPr>
            <p:spPr>
              <a:xfrm rot="5400000">
                <a:off x="2953952" y="8127042"/>
                <a:ext cx="1555606" cy="129846"/>
              </a:xfrm>
              <a:prstGeom prst="flowChartAlternateProcess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F57D240D-FEBD-477B-8AC2-D6D4E316007F}"/>
                  </a:ext>
                </a:extLst>
              </p:cNvPr>
              <p:cNvSpPr/>
              <p:nvPr/>
            </p:nvSpPr>
            <p:spPr>
              <a:xfrm rot="10800000">
                <a:off x="982980" y="7340877"/>
                <a:ext cx="3945234" cy="128480"/>
              </a:xfrm>
              <a:prstGeom prst="flowChartAlternateProcess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四角形: 角を丸くする 28">
                <a:extLst>
                  <a:ext uri="{FF2B5EF4-FFF2-40B4-BE49-F238E27FC236}">
                    <a16:creationId xmlns:a16="http://schemas.microsoft.com/office/drawing/2014/main" id="{CBD652F7-746F-46F7-B55E-0753F0A3012E}"/>
                  </a:ext>
                </a:extLst>
              </p:cNvPr>
              <p:cNvSpPr/>
              <p:nvPr/>
            </p:nvSpPr>
            <p:spPr>
              <a:xfrm rot="1299982">
                <a:off x="2328441" y="8547059"/>
                <a:ext cx="2095284" cy="73440"/>
              </a:xfrm>
              <a:prstGeom prst="flowChartAlternateProcess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1C40CEAF-DF16-4FE3-8937-2E322FBABF4C}"/>
                </a:ext>
              </a:extLst>
            </p:cNvPr>
            <p:cNvGrpSpPr/>
            <p:nvPr/>
          </p:nvGrpSpPr>
          <p:grpSpPr>
            <a:xfrm>
              <a:off x="2374403" y="7372542"/>
              <a:ext cx="544396" cy="362580"/>
              <a:chOff x="2430314" y="6915453"/>
              <a:chExt cx="544396" cy="362580"/>
            </a:xfrm>
          </p:grpSpPr>
          <p:grpSp>
            <p:nvGrpSpPr>
              <p:cNvPr id="58" name="グループ化 57">
                <a:extLst>
                  <a:ext uri="{FF2B5EF4-FFF2-40B4-BE49-F238E27FC236}">
                    <a16:creationId xmlns:a16="http://schemas.microsoft.com/office/drawing/2014/main" id="{A3698939-1A88-4DAA-8031-56B26CE4F640}"/>
                  </a:ext>
                </a:extLst>
              </p:cNvPr>
              <p:cNvGrpSpPr/>
              <p:nvPr/>
            </p:nvGrpSpPr>
            <p:grpSpPr>
              <a:xfrm>
                <a:off x="2458124" y="6915453"/>
                <a:ext cx="363912" cy="132261"/>
                <a:chOff x="3574352" y="7103650"/>
                <a:chExt cx="442911" cy="137688"/>
              </a:xfrm>
            </p:grpSpPr>
            <p:sp>
              <p:nvSpPr>
                <p:cNvPr id="54" name="フローチャート: 代替処理 53">
                  <a:extLst>
                    <a:ext uri="{FF2B5EF4-FFF2-40B4-BE49-F238E27FC236}">
                      <a16:creationId xmlns:a16="http://schemas.microsoft.com/office/drawing/2014/main" id="{E6D88B94-C674-400B-8BD3-EB58DD00CB10}"/>
                    </a:ext>
                  </a:extLst>
                </p:cNvPr>
                <p:cNvSpPr/>
                <p:nvPr/>
              </p:nvSpPr>
              <p:spPr>
                <a:xfrm>
                  <a:off x="3574352" y="7103650"/>
                  <a:ext cx="442911" cy="13768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5" name="楕円 54">
                  <a:extLst>
                    <a:ext uri="{FF2B5EF4-FFF2-40B4-BE49-F238E27FC236}">
                      <a16:creationId xmlns:a16="http://schemas.microsoft.com/office/drawing/2014/main" id="{EEDD9C0E-8FC6-418B-94E7-D30EBC6972AB}"/>
                    </a:ext>
                  </a:extLst>
                </p:cNvPr>
                <p:cNvSpPr/>
                <p:nvPr/>
              </p:nvSpPr>
              <p:spPr>
                <a:xfrm>
                  <a:off x="3592699" y="7114032"/>
                  <a:ext cx="118907" cy="112066"/>
                </a:xfrm>
                <a:prstGeom prst="ellips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6" name="楕円 55">
                  <a:extLst>
                    <a:ext uri="{FF2B5EF4-FFF2-40B4-BE49-F238E27FC236}">
                      <a16:creationId xmlns:a16="http://schemas.microsoft.com/office/drawing/2014/main" id="{BC44C33A-BC0B-473E-B9FA-F195FE5DECD3}"/>
                    </a:ext>
                  </a:extLst>
                </p:cNvPr>
                <p:cNvSpPr/>
                <p:nvPr/>
              </p:nvSpPr>
              <p:spPr>
                <a:xfrm>
                  <a:off x="3729952" y="7114032"/>
                  <a:ext cx="118907" cy="112066"/>
                </a:xfrm>
                <a:prstGeom prst="ellipse">
                  <a:avLst/>
                </a:prstGeom>
                <a:solidFill>
                  <a:srgbClr val="FFFF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57" name="楕円 56">
                  <a:extLst>
                    <a:ext uri="{FF2B5EF4-FFF2-40B4-BE49-F238E27FC236}">
                      <a16:creationId xmlns:a16="http://schemas.microsoft.com/office/drawing/2014/main" id="{7D53DD57-B5FF-41CC-9B67-67A1AA70F7AC}"/>
                    </a:ext>
                  </a:extLst>
                </p:cNvPr>
                <p:cNvSpPr/>
                <p:nvPr/>
              </p:nvSpPr>
              <p:spPr>
                <a:xfrm>
                  <a:off x="3872924" y="7114455"/>
                  <a:ext cx="118907" cy="112066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AC49640F-3EA3-44B7-97D3-32B0CAE5605E}"/>
                  </a:ext>
                </a:extLst>
              </p:cNvPr>
              <p:cNvGrpSpPr/>
              <p:nvPr/>
            </p:nvGrpSpPr>
            <p:grpSpPr>
              <a:xfrm>
                <a:off x="2430314" y="7019682"/>
                <a:ext cx="544396" cy="258351"/>
                <a:chOff x="3507045" y="6605595"/>
                <a:chExt cx="244836" cy="109062"/>
              </a:xfrm>
            </p:grpSpPr>
            <p:sp>
              <p:nvSpPr>
                <p:cNvPr id="45" name="フローチャート: 代替処理 44">
                  <a:extLst>
                    <a:ext uri="{FF2B5EF4-FFF2-40B4-BE49-F238E27FC236}">
                      <a16:creationId xmlns:a16="http://schemas.microsoft.com/office/drawing/2014/main" id="{1945E84F-AF81-44BF-AB33-4E17689D243B}"/>
                    </a:ext>
                  </a:extLst>
                </p:cNvPr>
                <p:cNvSpPr/>
                <p:nvPr/>
              </p:nvSpPr>
              <p:spPr>
                <a:xfrm>
                  <a:off x="3516259" y="6626643"/>
                  <a:ext cx="159589" cy="5921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6" name="テキスト ボックス 45">
                  <a:extLst>
                    <a:ext uri="{FF2B5EF4-FFF2-40B4-BE49-F238E27FC236}">
                      <a16:creationId xmlns:a16="http://schemas.microsoft.com/office/drawing/2014/main" id="{6517CFBB-E6E5-4748-AA5A-92626480D148}"/>
                    </a:ext>
                  </a:extLst>
                </p:cNvPr>
                <p:cNvSpPr txBox="1"/>
                <p:nvPr/>
              </p:nvSpPr>
              <p:spPr>
                <a:xfrm>
                  <a:off x="3507045" y="6605595"/>
                  <a:ext cx="244836" cy="109062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kumimoji="1" lang="ja-JP" altLang="en-US" sz="700" dirty="0"/>
                    <a:t>笠舞</a:t>
                  </a:r>
                </a:p>
              </p:txBody>
            </p:sp>
          </p:grpSp>
        </p:grp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C1011843-F8F0-43C0-80E7-DD832AD97109}"/>
                </a:ext>
              </a:extLst>
            </p:cNvPr>
            <p:cNvGrpSpPr/>
            <p:nvPr/>
          </p:nvGrpSpPr>
          <p:grpSpPr>
            <a:xfrm>
              <a:off x="761342" y="7370441"/>
              <a:ext cx="925823" cy="343287"/>
              <a:chOff x="1141159" y="6905593"/>
              <a:chExt cx="925823" cy="343287"/>
            </a:xfrm>
          </p:grpSpPr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0422A973-982F-4B8C-9E1B-57BB58FC6502}"/>
                  </a:ext>
                </a:extLst>
              </p:cNvPr>
              <p:cNvGrpSpPr/>
              <p:nvPr/>
            </p:nvGrpSpPr>
            <p:grpSpPr>
              <a:xfrm>
                <a:off x="1141159" y="7048825"/>
                <a:ext cx="925823" cy="200055"/>
                <a:chOff x="2815836" y="6218267"/>
                <a:chExt cx="537389" cy="154218"/>
              </a:xfrm>
            </p:grpSpPr>
            <p:sp>
              <p:nvSpPr>
                <p:cNvPr id="42" name="フローチャート: 代替処理 41">
                  <a:extLst>
                    <a:ext uri="{FF2B5EF4-FFF2-40B4-BE49-F238E27FC236}">
                      <a16:creationId xmlns:a16="http://schemas.microsoft.com/office/drawing/2014/main" id="{4212D1C6-3001-4A3A-AE4B-EC7C80B2DE29}"/>
                    </a:ext>
                  </a:extLst>
                </p:cNvPr>
                <p:cNvSpPr/>
                <p:nvPr/>
              </p:nvSpPr>
              <p:spPr>
                <a:xfrm>
                  <a:off x="2856997" y="6235849"/>
                  <a:ext cx="295184" cy="97335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79C9F207-CC0C-4E25-9051-44888655E228}"/>
                    </a:ext>
                  </a:extLst>
                </p:cNvPr>
                <p:cNvSpPr txBox="1"/>
                <p:nvPr/>
              </p:nvSpPr>
              <p:spPr>
                <a:xfrm>
                  <a:off x="2815836" y="6218267"/>
                  <a:ext cx="537389" cy="154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700" dirty="0"/>
                    <a:t>笠舞３丁目</a:t>
                  </a:r>
                </a:p>
              </p:txBody>
            </p:sp>
          </p:grpSp>
          <p:grpSp>
            <p:nvGrpSpPr>
              <p:cNvPr id="85" name="グループ化 84">
                <a:extLst>
                  <a:ext uri="{FF2B5EF4-FFF2-40B4-BE49-F238E27FC236}">
                    <a16:creationId xmlns:a16="http://schemas.microsoft.com/office/drawing/2014/main" id="{81968C36-7AF7-4B1F-9B7E-A753EBB72D61}"/>
                  </a:ext>
                </a:extLst>
              </p:cNvPr>
              <p:cNvGrpSpPr/>
              <p:nvPr/>
            </p:nvGrpSpPr>
            <p:grpSpPr>
              <a:xfrm>
                <a:off x="1244433" y="6905593"/>
                <a:ext cx="363912" cy="132261"/>
                <a:chOff x="3574352" y="7103650"/>
                <a:chExt cx="442911" cy="137688"/>
              </a:xfrm>
            </p:grpSpPr>
            <p:sp>
              <p:nvSpPr>
                <p:cNvPr id="86" name="フローチャート: 代替処理 85">
                  <a:extLst>
                    <a:ext uri="{FF2B5EF4-FFF2-40B4-BE49-F238E27FC236}">
                      <a16:creationId xmlns:a16="http://schemas.microsoft.com/office/drawing/2014/main" id="{88CC2183-FA14-44E4-B7DF-EC94CB255922}"/>
                    </a:ext>
                  </a:extLst>
                </p:cNvPr>
                <p:cNvSpPr/>
                <p:nvPr/>
              </p:nvSpPr>
              <p:spPr>
                <a:xfrm>
                  <a:off x="3574352" y="7103650"/>
                  <a:ext cx="442911" cy="13768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7" name="楕円 86">
                  <a:extLst>
                    <a:ext uri="{FF2B5EF4-FFF2-40B4-BE49-F238E27FC236}">
                      <a16:creationId xmlns:a16="http://schemas.microsoft.com/office/drawing/2014/main" id="{55DA9498-1FEE-4D95-8EAB-6617133C952C}"/>
                    </a:ext>
                  </a:extLst>
                </p:cNvPr>
                <p:cNvSpPr/>
                <p:nvPr/>
              </p:nvSpPr>
              <p:spPr>
                <a:xfrm>
                  <a:off x="3592699" y="7114032"/>
                  <a:ext cx="118907" cy="112066"/>
                </a:xfrm>
                <a:prstGeom prst="ellips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8" name="楕円 87">
                  <a:extLst>
                    <a:ext uri="{FF2B5EF4-FFF2-40B4-BE49-F238E27FC236}">
                      <a16:creationId xmlns:a16="http://schemas.microsoft.com/office/drawing/2014/main" id="{2B2057C5-A1F8-4E98-932C-BF3910BE4ACF}"/>
                    </a:ext>
                  </a:extLst>
                </p:cNvPr>
                <p:cNvSpPr/>
                <p:nvPr/>
              </p:nvSpPr>
              <p:spPr>
                <a:xfrm>
                  <a:off x="3729952" y="7114032"/>
                  <a:ext cx="118907" cy="112066"/>
                </a:xfrm>
                <a:prstGeom prst="ellipse">
                  <a:avLst/>
                </a:prstGeom>
                <a:solidFill>
                  <a:srgbClr val="FFFF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9" name="楕円 88">
                  <a:extLst>
                    <a:ext uri="{FF2B5EF4-FFF2-40B4-BE49-F238E27FC236}">
                      <a16:creationId xmlns:a16="http://schemas.microsoft.com/office/drawing/2014/main" id="{220C2450-0413-458E-A5F2-67A1DBB0EC2B}"/>
                    </a:ext>
                  </a:extLst>
                </p:cNvPr>
                <p:cNvSpPr/>
                <p:nvPr/>
              </p:nvSpPr>
              <p:spPr>
                <a:xfrm>
                  <a:off x="3872924" y="7114455"/>
                  <a:ext cx="118907" cy="112066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76" name="グループ化 75">
              <a:extLst>
                <a:ext uri="{FF2B5EF4-FFF2-40B4-BE49-F238E27FC236}">
                  <a16:creationId xmlns:a16="http://schemas.microsoft.com/office/drawing/2014/main" id="{DF256F20-5C5B-468B-9B3E-F2773CBA52FB}"/>
                </a:ext>
              </a:extLst>
            </p:cNvPr>
            <p:cNvGrpSpPr/>
            <p:nvPr/>
          </p:nvGrpSpPr>
          <p:grpSpPr>
            <a:xfrm>
              <a:off x="2678552" y="8110290"/>
              <a:ext cx="774862" cy="184666"/>
              <a:chOff x="3944399" y="7245892"/>
              <a:chExt cx="577529" cy="184666"/>
            </a:xfrm>
          </p:grpSpPr>
          <p:sp>
            <p:nvSpPr>
              <p:cNvPr id="74" name="四角形: 角を丸くする 73">
                <a:extLst>
                  <a:ext uri="{FF2B5EF4-FFF2-40B4-BE49-F238E27FC236}">
                    <a16:creationId xmlns:a16="http://schemas.microsoft.com/office/drawing/2014/main" id="{56121FFF-6556-4D52-B04A-EAAC667C93DF}"/>
                  </a:ext>
                </a:extLst>
              </p:cNvPr>
              <p:cNvSpPr/>
              <p:nvPr/>
            </p:nvSpPr>
            <p:spPr>
              <a:xfrm>
                <a:off x="3989714" y="7261281"/>
                <a:ext cx="338446" cy="153888"/>
              </a:xfrm>
              <a:prstGeom prst="round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EC3DFAC5-0FC7-48F9-9D44-1041342D2F0F}"/>
                  </a:ext>
                </a:extLst>
              </p:cNvPr>
              <p:cNvSpPr txBox="1"/>
              <p:nvPr/>
            </p:nvSpPr>
            <p:spPr>
              <a:xfrm>
                <a:off x="3944399" y="7245892"/>
                <a:ext cx="577529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600" dirty="0"/>
                  <a:t>ニュー三久</a:t>
                </a:r>
              </a:p>
            </p:txBody>
          </p:sp>
        </p:grpSp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6C928947-11E4-4D0E-9C92-88FAD17019C6}"/>
                </a:ext>
              </a:extLst>
            </p:cNvPr>
            <p:cNvGrpSpPr/>
            <p:nvPr/>
          </p:nvGrpSpPr>
          <p:grpSpPr>
            <a:xfrm>
              <a:off x="1678235" y="8152829"/>
              <a:ext cx="547458" cy="343279"/>
              <a:chOff x="3963908" y="7261281"/>
              <a:chExt cx="453845" cy="244350"/>
            </a:xfrm>
            <a:solidFill>
              <a:srgbClr val="FF0000"/>
            </a:solidFill>
          </p:grpSpPr>
          <p:sp>
            <p:nvSpPr>
              <p:cNvPr id="78" name="四角形: 角を丸くする 77">
                <a:extLst>
                  <a:ext uri="{FF2B5EF4-FFF2-40B4-BE49-F238E27FC236}">
                    <a16:creationId xmlns:a16="http://schemas.microsoft.com/office/drawing/2014/main" id="{880C37BA-7EAF-4850-B754-93D391281D1A}"/>
                  </a:ext>
                </a:extLst>
              </p:cNvPr>
              <p:cNvSpPr/>
              <p:nvPr/>
            </p:nvSpPr>
            <p:spPr>
              <a:xfrm>
                <a:off x="3989714" y="7261281"/>
                <a:ext cx="338446" cy="153888"/>
              </a:xfrm>
              <a:prstGeom prst="roundRect">
                <a:avLst/>
              </a:prstGeom>
              <a:grp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61E7DC2A-9FBF-46EC-B9C2-586F851DCA77}"/>
                  </a:ext>
                </a:extLst>
              </p:cNvPr>
              <p:cNvSpPr txBox="1"/>
              <p:nvPr/>
            </p:nvSpPr>
            <p:spPr>
              <a:xfrm>
                <a:off x="3963908" y="7264644"/>
                <a:ext cx="453845" cy="240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/>
                  <a:t>永順寺</a:t>
                </a:r>
                <a:endParaRPr kumimoji="1" lang="ja-JP" altLang="en-US" sz="800" dirty="0"/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311023BD-8E09-43F4-9586-770B1C886F8A}"/>
                </a:ext>
              </a:extLst>
            </p:cNvPr>
            <p:cNvGrpSpPr/>
            <p:nvPr/>
          </p:nvGrpSpPr>
          <p:grpSpPr>
            <a:xfrm>
              <a:off x="569614" y="8298884"/>
              <a:ext cx="919635" cy="329413"/>
              <a:chOff x="982980" y="8101303"/>
              <a:chExt cx="919635" cy="329413"/>
            </a:xfrm>
          </p:grpSpPr>
          <p:grpSp>
            <p:nvGrpSpPr>
              <p:cNvPr id="50" name="グループ化 49">
                <a:extLst>
                  <a:ext uri="{FF2B5EF4-FFF2-40B4-BE49-F238E27FC236}">
                    <a16:creationId xmlns:a16="http://schemas.microsoft.com/office/drawing/2014/main" id="{BB6D3253-3EBB-4A6F-812B-2FC26CF5F0CE}"/>
                  </a:ext>
                </a:extLst>
              </p:cNvPr>
              <p:cNvGrpSpPr/>
              <p:nvPr/>
            </p:nvGrpSpPr>
            <p:grpSpPr>
              <a:xfrm>
                <a:off x="982980" y="8230662"/>
                <a:ext cx="919635" cy="200054"/>
                <a:chOff x="2818317" y="6425313"/>
                <a:chExt cx="387709" cy="105155"/>
              </a:xfrm>
            </p:grpSpPr>
            <p:sp>
              <p:nvSpPr>
                <p:cNvPr id="51" name="フローチャート: 代替処理 50">
                  <a:extLst>
                    <a:ext uri="{FF2B5EF4-FFF2-40B4-BE49-F238E27FC236}">
                      <a16:creationId xmlns:a16="http://schemas.microsoft.com/office/drawing/2014/main" id="{A7594DC1-D8D1-480E-9176-5A1052B2B925}"/>
                    </a:ext>
                  </a:extLst>
                </p:cNvPr>
                <p:cNvSpPr/>
                <p:nvPr/>
              </p:nvSpPr>
              <p:spPr>
                <a:xfrm>
                  <a:off x="2878411" y="6448908"/>
                  <a:ext cx="257322" cy="5921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7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2" name="テキスト ボックス 51">
                  <a:extLst>
                    <a:ext uri="{FF2B5EF4-FFF2-40B4-BE49-F238E27FC236}">
                      <a16:creationId xmlns:a16="http://schemas.microsoft.com/office/drawing/2014/main" id="{17766602-0512-449C-A92F-D88B07BFA865}"/>
                    </a:ext>
                  </a:extLst>
                </p:cNvPr>
                <p:cNvSpPr txBox="1"/>
                <p:nvPr/>
              </p:nvSpPr>
              <p:spPr>
                <a:xfrm>
                  <a:off x="2818317" y="6425313"/>
                  <a:ext cx="387709" cy="105155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ja-JP" altLang="en-US" sz="700" dirty="0"/>
                    <a:t>菊川１丁目北</a:t>
                  </a:r>
                  <a:endParaRPr kumimoji="1" lang="ja-JP" altLang="en-US" sz="700" dirty="0"/>
                </a:p>
              </p:txBody>
            </p:sp>
          </p:grpSp>
          <p:grpSp>
            <p:nvGrpSpPr>
              <p:cNvPr id="90" name="グループ化 89">
                <a:extLst>
                  <a:ext uri="{FF2B5EF4-FFF2-40B4-BE49-F238E27FC236}">
                    <a16:creationId xmlns:a16="http://schemas.microsoft.com/office/drawing/2014/main" id="{EEC26F43-E675-4A88-97E2-5E34A96FB8A4}"/>
                  </a:ext>
                </a:extLst>
              </p:cNvPr>
              <p:cNvGrpSpPr/>
              <p:nvPr/>
            </p:nvGrpSpPr>
            <p:grpSpPr>
              <a:xfrm>
                <a:off x="1243255" y="8101303"/>
                <a:ext cx="363912" cy="132261"/>
                <a:chOff x="3574352" y="7103650"/>
                <a:chExt cx="442911" cy="137688"/>
              </a:xfrm>
            </p:grpSpPr>
            <p:sp>
              <p:nvSpPr>
                <p:cNvPr id="91" name="フローチャート: 代替処理 90">
                  <a:extLst>
                    <a:ext uri="{FF2B5EF4-FFF2-40B4-BE49-F238E27FC236}">
                      <a16:creationId xmlns:a16="http://schemas.microsoft.com/office/drawing/2014/main" id="{FC9EDA76-99E8-4AC7-816B-619C79DA9A67}"/>
                    </a:ext>
                  </a:extLst>
                </p:cNvPr>
                <p:cNvSpPr/>
                <p:nvPr/>
              </p:nvSpPr>
              <p:spPr>
                <a:xfrm>
                  <a:off x="3574352" y="7103650"/>
                  <a:ext cx="442911" cy="13768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2" name="楕円 91">
                  <a:extLst>
                    <a:ext uri="{FF2B5EF4-FFF2-40B4-BE49-F238E27FC236}">
                      <a16:creationId xmlns:a16="http://schemas.microsoft.com/office/drawing/2014/main" id="{42B72B44-C2EA-41E4-A98F-6C7A952F08A9}"/>
                    </a:ext>
                  </a:extLst>
                </p:cNvPr>
                <p:cNvSpPr/>
                <p:nvPr/>
              </p:nvSpPr>
              <p:spPr>
                <a:xfrm>
                  <a:off x="3592699" y="7114032"/>
                  <a:ext cx="118907" cy="112066"/>
                </a:xfrm>
                <a:prstGeom prst="ellips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3" name="楕円 92">
                  <a:extLst>
                    <a:ext uri="{FF2B5EF4-FFF2-40B4-BE49-F238E27FC236}">
                      <a16:creationId xmlns:a16="http://schemas.microsoft.com/office/drawing/2014/main" id="{15F4509C-4ED7-43FF-B4F8-02A4D37D410F}"/>
                    </a:ext>
                  </a:extLst>
                </p:cNvPr>
                <p:cNvSpPr/>
                <p:nvPr/>
              </p:nvSpPr>
              <p:spPr>
                <a:xfrm>
                  <a:off x="3729952" y="7114032"/>
                  <a:ext cx="118907" cy="112066"/>
                </a:xfrm>
                <a:prstGeom prst="ellipse">
                  <a:avLst/>
                </a:prstGeom>
                <a:solidFill>
                  <a:srgbClr val="FFFF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4" name="楕円 93">
                  <a:extLst>
                    <a:ext uri="{FF2B5EF4-FFF2-40B4-BE49-F238E27FC236}">
                      <a16:creationId xmlns:a16="http://schemas.microsoft.com/office/drawing/2014/main" id="{0EA9FF9D-542F-4F92-B8B8-A64310437C64}"/>
                    </a:ext>
                  </a:extLst>
                </p:cNvPr>
                <p:cNvSpPr/>
                <p:nvPr/>
              </p:nvSpPr>
              <p:spPr>
                <a:xfrm>
                  <a:off x="3872924" y="7114455"/>
                  <a:ext cx="118907" cy="112066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5FE7C03C-8A13-4F50-AF9D-CD3EDD6F50D1}"/>
                </a:ext>
              </a:extLst>
            </p:cNvPr>
            <p:cNvGrpSpPr/>
            <p:nvPr/>
          </p:nvGrpSpPr>
          <p:grpSpPr>
            <a:xfrm>
              <a:off x="1078715" y="8702810"/>
              <a:ext cx="718530" cy="313783"/>
              <a:chOff x="3941149" y="7261281"/>
              <a:chExt cx="453845" cy="196040"/>
            </a:xfrm>
          </p:grpSpPr>
          <p:sp>
            <p:nvSpPr>
              <p:cNvPr id="81" name="四角形: 角を丸くする 80">
                <a:extLst>
                  <a:ext uri="{FF2B5EF4-FFF2-40B4-BE49-F238E27FC236}">
                    <a16:creationId xmlns:a16="http://schemas.microsoft.com/office/drawing/2014/main" id="{9ABF7399-D635-44DF-B106-C4D3EF496EE7}"/>
                  </a:ext>
                </a:extLst>
              </p:cNvPr>
              <p:cNvSpPr/>
              <p:nvPr/>
            </p:nvSpPr>
            <p:spPr>
              <a:xfrm>
                <a:off x="3989714" y="7261281"/>
                <a:ext cx="338446" cy="153888"/>
              </a:xfrm>
              <a:prstGeom prst="round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2" name="テキスト ボックス 81">
                <a:extLst>
                  <a:ext uri="{FF2B5EF4-FFF2-40B4-BE49-F238E27FC236}">
                    <a16:creationId xmlns:a16="http://schemas.microsoft.com/office/drawing/2014/main" id="{5520C6AE-56DC-4D75-90D4-6776D6B8DCDB}"/>
                  </a:ext>
                </a:extLst>
              </p:cNvPr>
              <p:cNvSpPr txBox="1"/>
              <p:nvPr/>
            </p:nvSpPr>
            <p:spPr>
              <a:xfrm>
                <a:off x="3941149" y="7279589"/>
                <a:ext cx="453845" cy="177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700" dirty="0"/>
                  <a:t>犀桜小学校</a:t>
                </a:r>
                <a:endParaRPr kumimoji="1" lang="ja-JP" altLang="en-US" sz="700" dirty="0"/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3A2FA5CB-2EB9-406B-A950-123CBEF76AD1}"/>
                </a:ext>
              </a:extLst>
            </p:cNvPr>
            <p:cNvGrpSpPr/>
            <p:nvPr/>
          </p:nvGrpSpPr>
          <p:grpSpPr>
            <a:xfrm>
              <a:off x="2254855" y="8285564"/>
              <a:ext cx="847395" cy="356416"/>
              <a:chOff x="2319680" y="8092784"/>
              <a:chExt cx="847395" cy="356416"/>
            </a:xfrm>
          </p:grpSpPr>
          <p:grpSp>
            <p:nvGrpSpPr>
              <p:cNvPr id="47" name="グループ化 46">
                <a:extLst>
                  <a:ext uri="{FF2B5EF4-FFF2-40B4-BE49-F238E27FC236}">
                    <a16:creationId xmlns:a16="http://schemas.microsoft.com/office/drawing/2014/main" id="{8CE79463-A382-4111-8A05-6FA40D44373C}"/>
                  </a:ext>
                </a:extLst>
              </p:cNvPr>
              <p:cNvGrpSpPr/>
              <p:nvPr/>
            </p:nvGrpSpPr>
            <p:grpSpPr>
              <a:xfrm>
                <a:off x="2319680" y="8242724"/>
                <a:ext cx="847395" cy="206476"/>
                <a:chOff x="2840715" y="6863083"/>
                <a:chExt cx="479780" cy="155147"/>
              </a:xfrm>
            </p:grpSpPr>
            <p:sp>
              <p:nvSpPr>
                <p:cNvPr id="48" name="フローチャート: 代替処理 47">
                  <a:extLst>
                    <a:ext uri="{FF2B5EF4-FFF2-40B4-BE49-F238E27FC236}">
                      <a16:creationId xmlns:a16="http://schemas.microsoft.com/office/drawing/2014/main" id="{7090856B-35ED-4C91-9F15-095E7C09BB61}"/>
                    </a:ext>
                  </a:extLst>
                </p:cNvPr>
                <p:cNvSpPr/>
                <p:nvPr/>
              </p:nvSpPr>
              <p:spPr>
                <a:xfrm>
                  <a:off x="2869703" y="6877319"/>
                  <a:ext cx="295185" cy="97335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テキスト ボックス 48">
                  <a:extLst>
                    <a:ext uri="{FF2B5EF4-FFF2-40B4-BE49-F238E27FC236}">
                      <a16:creationId xmlns:a16="http://schemas.microsoft.com/office/drawing/2014/main" id="{298F5A0D-3292-441B-9039-5AD0C8B1A3CA}"/>
                    </a:ext>
                  </a:extLst>
                </p:cNvPr>
                <p:cNvSpPr txBox="1"/>
                <p:nvPr/>
              </p:nvSpPr>
              <p:spPr>
                <a:xfrm>
                  <a:off x="2840715" y="6863083"/>
                  <a:ext cx="479780" cy="1551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700" dirty="0"/>
                    <a:t>菊川１丁目</a:t>
                  </a:r>
                  <a:endParaRPr kumimoji="1" lang="ja-JP" altLang="en-US" sz="700" dirty="0"/>
                </a:p>
              </p:txBody>
            </p:sp>
          </p:grpSp>
          <p:grpSp>
            <p:nvGrpSpPr>
              <p:cNvPr id="95" name="グループ化 94">
                <a:extLst>
                  <a:ext uri="{FF2B5EF4-FFF2-40B4-BE49-F238E27FC236}">
                    <a16:creationId xmlns:a16="http://schemas.microsoft.com/office/drawing/2014/main" id="{CCD68DE8-C2E1-4E2C-B928-26A55B62F504}"/>
                  </a:ext>
                </a:extLst>
              </p:cNvPr>
              <p:cNvGrpSpPr/>
              <p:nvPr/>
            </p:nvGrpSpPr>
            <p:grpSpPr>
              <a:xfrm>
                <a:off x="2439228" y="8092784"/>
                <a:ext cx="363912" cy="132261"/>
                <a:chOff x="3574352" y="7103650"/>
                <a:chExt cx="442911" cy="137688"/>
              </a:xfrm>
            </p:grpSpPr>
            <p:sp>
              <p:nvSpPr>
                <p:cNvPr id="96" name="フローチャート: 代替処理 95">
                  <a:extLst>
                    <a:ext uri="{FF2B5EF4-FFF2-40B4-BE49-F238E27FC236}">
                      <a16:creationId xmlns:a16="http://schemas.microsoft.com/office/drawing/2014/main" id="{61205D8A-7FE5-47AE-8786-E57914138329}"/>
                    </a:ext>
                  </a:extLst>
                </p:cNvPr>
                <p:cNvSpPr/>
                <p:nvPr/>
              </p:nvSpPr>
              <p:spPr>
                <a:xfrm>
                  <a:off x="3574352" y="7103650"/>
                  <a:ext cx="442911" cy="137688"/>
                </a:xfrm>
                <a:prstGeom prst="flowChartAlternateProcess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7" name="楕円 96">
                  <a:extLst>
                    <a:ext uri="{FF2B5EF4-FFF2-40B4-BE49-F238E27FC236}">
                      <a16:creationId xmlns:a16="http://schemas.microsoft.com/office/drawing/2014/main" id="{1A4D2665-6521-460F-A8EB-D36D1AFBC932}"/>
                    </a:ext>
                  </a:extLst>
                </p:cNvPr>
                <p:cNvSpPr/>
                <p:nvPr/>
              </p:nvSpPr>
              <p:spPr>
                <a:xfrm>
                  <a:off x="3592699" y="7114032"/>
                  <a:ext cx="118907" cy="112066"/>
                </a:xfrm>
                <a:prstGeom prst="ellips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8" name="楕円 97">
                  <a:extLst>
                    <a:ext uri="{FF2B5EF4-FFF2-40B4-BE49-F238E27FC236}">
                      <a16:creationId xmlns:a16="http://schemas.microsoft.com/office/drawing/2014/main" id="{02080B02-A18F-44CE-A575-B1E69CE5D0E7}"/>
                    </a:ext>
                  </a:extLst>
                </p:cNvPr>
                <p:cNvSpPr/>
                <p:nvPr/>
              </p:nvSpPr>
              <p:spPr>
                <a:xfrm>
                  <a:off x="3729952" y="7114032"/>
                  <a:ext cx="118907" cy="112066"/>
                </a:xfrm>
                <a:prstGeom prst="ellipse">
                  <a:avLst/>
                </a:prstGeom>
                <a:solidFill>
                  <a:srgbClr val="FFFF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9" name="楕円 98">
                  <a:extLst>
                    <a:ext uri="{FF2B5EF4-FFF2-40B4-BE49-F238E27FC236}">
                      <a16:creationId xmlns:a16="http://schemas.microsoft.com/office/drawing/2014/main" id="{4FAC5E1D-BE1B-490D-A551-47C0B8535BA5}"/>
                    </a:ext>
                  </a:extLst>
                </p:cNvPr>
                <p:cNvSpPr/>
                <p:nvPr/>
              </p:nvSpPr>
              <p:spPr>
                <a:xfrm>
                  <a:off x="3872924" y="7114455"/>
                  <a:ext cx="118907" cy="112066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</p:grpSp>
      </p:grp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99C4A0AC-3735-4ADA-AAA0-AA1E4E7DE944}"/>
              </a:ext>
            </a:extLst>
          </p:cNvPr>
          <p:cNvCxnSpPr>
            <a:cxnSpLocks/>
          </p:cNvCxnSpPr>
          <p:nvPr/>
        </p:nvCxnSpPr>
        <p:spPr>
          <a:xfrm>
            <a:off x="-69049" y="6300366"/>
            <a:ext cx="7147560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B11BA95D-2BC7-46A1-B662-3DCA71658A65}"/>
              </a:ext>
            </a:extLst>
          </p:cNvPr>
          <p:cNvSpPr txBox="1"/>
          <p:nvPr/>
        </p:nvSpPr>
        <p:spPr>
          <a:xfrm>
            <a:off x="65085" y="2735374"/>
            <a:ext cx="2170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～相談員の予定～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DA3BEB-D8A6-4372-8C4B-4E4B67C1B60B}"/>
              </a:ext>
            </a:extLst>
          </p:cNvPr>
          <p:cNvSpPr txBox="1"/>
          <p:nvPr/>
        </p:nvSpPr>
        <p:spPr>
          <a:xfrm>
            <a:off x="271477" y="6451851"/>
            <a:ext cx="13058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＜アクセス＞</a:t>
            </a:r>
            <a:endParaRPr kumimoji="1" lang="en-US" altLang="ja-JP" sz="105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C07423D-FC87-414A-8F34-47C2498971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484" y="92091"/>
            <a:ext cx="1657916" cy="63560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4C555EA-E140-46A3-B996-CA31AF65A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865" y="9080728"/>
            <a:ext cx="1262815" cy="85858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41AD25C0-CE8C-4273-BFE7-0E1C4CC7E5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38" y="9388725"/>
            <a:ext cx="1470832" cy="563880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5995D8FB-1072-4786-9B47-4BABA91A6F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214" y="84634"/>
            <a:ext cx="1564026" cy="59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294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746</TotalTime>
  <Words>217</Words>
  <Application>Microsoft Office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HGS創英角ﾎﾟｯﾌﾟ体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matsubarahp</dc:creator>
  <cp:lastModifiedBy>matsubarahp</cp:lastModifiedBy>
  <cp:revision>67</cp:revision>
  <cp:lastPrinted>2026-03-25T01:49:16Z</cp:lastPrinted>
  <dcterms:created xsi:type="dcterms:W3CDTF">2024-03-30T04:38:27Z</dcterms:created>
  <dcterms:modified xsi:type="dcterms:W3CDTF">2026-04-01T23:55:18Z</dcterms:modified>
</cp:coreProperties>
</file>