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  <p:sldId id="258" r:id="rId4"/>
  </p:sldIdLst>
  <p:sldSz cx="6858000" cy="9906000" type="A4"/>
  <p:notesSz cx="6796088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FF"/>
    <a:srgbClr val="FF99FF"/>
    <a:srgbClr val="FFA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 autoAdjust="0"/>
    <p:restoredTop sz="94660"/>
  </p:normalViewPr>
  <p:slideViewPr>
    <p:cSldViewPr snapToGrid="0">
      <p:cViewPr varScale="1">
        <p:scale>
          <a:sx n="53" d="100"/>
          <a:sy n="53" d="100"/>
        </p:scale>
        <p:origin x="27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04D562-C28A-4B60-BEA0-7ACA70CE4B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F5FD6A-37FA-45DF-9462-1A4034770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08D76B-F94E-4CCF-A83B-2828DEDCB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FC2E65-FB6C-49AF-A3EE-80145C09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F789DE-E4BA-4CC0-A4EB-A7A002533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72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BDFAFB-C1FA-46DD-8794-6AE3492E3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A48145-F40B-4290-9266-39E08B7AF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34BFC-A67F-4663-B672-7098FC4D4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2DBD4D-DEB9-4343-B9ED-CEC0F6C8F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F11D6B-0D34-4072-8A0E-8C0C9D39E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278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3831CDE-FF6A-4202-A8C0-245C90339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7AAAF74-9ECB-43AB-AF2C-0FD1177A7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B583CC-DECB-499E-BD47-49E819FA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BF1D1A-A789-4A8F-B589-457A342DE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CF9179-CBBC-4DC2-8718-C9882BB87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58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4EAEAD-5C21-4DBA-A93E-264D69328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1AFD30-0E48-4954-A4BB-30F3EE772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279283-F88E-43EC-932E-9835675B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CEB9-74BF-4409-9706-2ACD53F77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F9EF99-5244-4C80-8B53-C3C32D4B8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93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2FEFAC-75B9-4F14-8523-E390FD38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C69C7E-B9FD-43E5-87BC-ADBD6256F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E58F44-31BB-4369-9250-00F74E558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D7A814-DC09-4638-97E0-29FEFE43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FCEE6D-F5DF-4518-9A3E-BC15AB7E5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08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3BD584-73A3-4BAF-8B5E-4DBB14ECE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2B01DD-C520-48A9-8697-DA84D516F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CC52B28-EAAA-4A8F-818A-67527DC87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BEDA22-C75E-4E14-9F26-A86284649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13FE08-C182-4A8C-BA62-AA66746E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FEBD31-1D77-4D2D-BB20-A34C0AFF6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34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D6A86-F8B7-47C3-A315-2D9426A23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39A77C-67DB-4D19-B7E0-690F0D102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FFFDCE8-1B54-4920-863C-656A43DCE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714AF94-AB6D-449D-A1B3-57357AEDD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CDFDA6D-2E1D-4E74-A641-2561F63A4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340A053-D963-4B94-AF7C-6F5B5673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57E6360-FDA5-4C40-BD25-372DB3D6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6252420-144F-46BD-B989-B3CF996A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54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300E25-053B-4816-A9F7-F9B33222B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DAEB92D-F222-4277-A652-1C79EED6E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6E9FC8F-3CD7-4DD6-873B-A15166E9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6463AB-8CBA-433C-B19D-EBABCD800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30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30735F2-4FC4-4F31-9AEA-D49B463BD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AC3A3C-EFDD-47C5-B426-0999ED45D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1DF86B1-FFD3-4BF2-ABC5-895C023AF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1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9BC1D1-E144-427C-8CE2-6F9584BFD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1AB1AE-47FA-45DC-8E3E-8910FB90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90864-01A6-4554-A530-6E5453479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EDCF8F-5CEB-4046-A5A7-BA11536A5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19AAA4-299B-42EC-AC45-580A9457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55630A-90E4-44F2-829A-879C3AFDF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39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0E1AEC-157B-4BC8-8409-3091023E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EF4D3A-513B-47E4-8721-162852AF3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DE1221-E910-49AF-9108-264FF9C21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E0239B-A4AB-4314-9AF8-EB0EDD7CA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B9E95C-6707-449D-BA22-BFC9BF641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D9C60-6094-4729-B586-468FF3A77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0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E5245E-37C8-45D1-AE67-25509D0C0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98A425-576A-45D4-8B09-66FD12813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62AD46-05A5-4630-90AB-91D14D405C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2AEBA-9536-4438-8515-0A5C88630B5C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5BD1AA-F381-49E3-82B3-19E44806B8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3422D6-DBB6-410C-89AC-B8EC52401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18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9281A86-E6D9-4313-900B-85451D0A744A}"/>
              </a:ext>
            </a:extLst>
          </p:cNvPr>
          <p:cNvSpPr txBox="1"/>
          <p:nvPr/>
        </p:nvSpPr>
        <p:spPr>
          <a:xfrm rot="21226249">
            <a:off x="-59013" y="135231"/>
            <a:ext cx="6976024" cy="97082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F3F4CF-429C-4C12-BB40-A036E1B60A1B}"/>
              </a:ext>
            </a:extLst>
          </p:cNvPr>
          <p:cNvSpPr txBox="1"/>
          <p:nvPr/>
        </p:nvSpPr>
        <p:spPr>
          <a:xfrm>
            <a:off x="1322687" y="1067717"/>
            <a:ext cx="413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オレンジカフェ</a:t>
            </a:r>
            <a:r>
              <a:rPr lang="ja-JP" altLang="en-US" sz="2800" dirty="0" err="1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こだつの</a:t>
            </a:r>
            <a:endParaRPr kumimoji="1" lang="ja-JP" altLang="en-US" sz="2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A9981DF-6FA3-4B0E-9B3C-893903394A78}"/>
              </a:ext>
            </a:extLst>
          </p:cNvPr>
          <p:cNvSpPr txBox="1"/>
          <p:nvPr/>
        </p:nvSpPr>
        <p:spPr>
          <a:xfrm>
            <a:off x="457200" y="666988"/>
            <a:ext cx="4846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令和</a:t>
            </a:r>
            <a:r>
              <a:rPr lang="en-US" altLang="ja-JP" sz="1200" dirty="0"/>
              <a:t>8</a:t>
            </a:r>
            <a:r>
              <a:rPr kumimoji="1" lang="ja-JP" altLang="en-US" sz="1200" dirty="0"/>
              <a:t>年度　金沢市 認知症カフェ　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CED9CCB-4290-49E2-9F19-76DFC8E53334}"/>
              </a:ext>
            </a:extLst>
          </p:cNvPr>
          <p:cNvSpPr txBox="1"/>
          <p:nvPr/>
        </p:nvSpPr>
        <p:spPr>
          <a:xfrm>
            <a:off x="434340" y="1738238"/>
            <a:ext cx="5989320" cy="72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050" dirty="0"/>
              <a:t>認知症の方や介護している家族の方、地域の方、さまざまな年代の方で気軽に集えるカフェです。</a:t>
            </a:r>
            <a:endParaRPr kumimoji="1" lang="en-US" altLang="ja-JP" sz="1050" dirty="0"/>
          </a:p>
          <a:p>
            <a:pPr>
              <a:lnSpc>
                <a:spcPts val="1700"/>
              </a:lnSpc>
            </a:pPr>
            <a:r>
              <a:rPr lang="ja-JP" altLang="en-US" sz="1050" dirty="0"/>
              <a:t>毎回ゲストスピーカーの方をお招きし、いろんなお話をお聞きします。</a:t>
            </a:r>
            <a:endParaRPr lang="en-US" altLang="ja-JP" sz="1050" dirty="0"/>
          </a:p>
          <a:p>
            <a:pPr>
              <a:lnSpc>
                <a:spcPts val="1700"/>
              </a:lnSpc>
            </a:pPr>
            <a:r>
              <a:rPr kumimoji="1" lang="ja-JP" altLang="en-US" sz="1050" dirty="0"/>
              <a:t>どなたでも参加できます。お気軽にお越しください。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208CE5B8-DC1A-4C63-AE35-82527B1C5B2D}"/>
              </a:ext>
            </a:extLst>
          </p:cNvPr>
          <p:cNvGrpSpPr/>
          <p:nvPr/>
        </p:nvGrpSpPr>
        <p:grpSpPr>
          <a:xfrm>
            <a:off x="1720702" y="5896718"/>
            <a:ext cx="3582818" cy="1680760"/>
            <a:chOff x="1693681" y="5846475"/>
            <a:chExt cx="3582818" cy="1680760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9B4ACC4A-46D3-4BE0-9939-1559A25FEAE0}"/>
                </a:ext>
              </a:extLst>
            </p:cNvPr>
            <p:cNvSpPr/>
            <p:nvPr/>
          </p:nvSpPr>
          <p:spPr>
            <a:xfrm>
              <a:off x="1693681" y="5846475"/>
              <a:ext cx="3582818" cy="1680760"/>
            </a:xfrm>
            <a:prstGeom prst="roundRect">
              <a:avLst/>
            </a:prstGeom>
            <a:solidFill>
              <a:srgbClr val="FFD9FF">
                <a:alpha val="51765"/>
              </a:srgbClr>
            </a:solidFill>
            <a:ln>
              <a:solidFill>
                <a:srgbClr val="FFD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4463930A-340A-456A-B7A4-B2C4B32DF5A4}"/>
                </a:ext>
              </a:extLst>
            </p:cNvPr>
            <p:cNvGrpSpPr/>
            <p:nvPr/>
          </p:nvGrpSpPr>
          <p:grpSpPr>
            <a:xfrm>
              <a:off x="1967641" y="5932959"/>
              <a:ext cx="3308858" cy="1567276"/>
              <a:chOff x="338071" y="3743928"/>
              <a:chExt cx="5391489" cy="1318578"/>
            </a:xfrm>
            <a:noFill/>
          </p:grpSpPr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E3EA7093-CC11-43E8-A991-5039C55DF3BD}"/>
                  </a:ext>
                </a:extLst>
              </p:cNvPr>
              <p:cNvSpPr txBox="1"/>
              <p:nvPr/>
            </p:nvSpPr>
            <p:spPr>
              <a:xfrm>
                <a:off x="338071" y="3975365"/>
                <a:ext cx="5391489" cy="82622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ja-JP" altLang="en-US" sz="1200" dirty="0"/>
                  <a:t>場所：①小立野公民館　小立野</a:t>
                </a:r>
                <a:r>
                  <a:rPr lang="en-US" altLang="ja-JP" sz="1200" dirty="0"/>
                  <a:t>4</a:t>
                </a:r>
                <a:r>
                  <a:rPr lang="ja-JP" altLang="en-US" sz="1200" dirty="0"/>
                  <a:t>丁目</a:t>
                </a:r>
                <a:r>
                  <a:rPr lang="en-US" altLang="ja-JP" sz="1200" dirty="0"/>
                  <a:t>7-51</a:t>
                </a:r>
              </a:p>
              <a:p>
                <a:pPr>
                  <a:lnSpc>
                    <a:spcPts val="2400"/>
                  </a:lnSpc>
                </a:pPr>
                <a:r>
                  <a:rPr lang="ja-JP" altLang="en-US" sz="1200" dirty="0"/>
                  <a:t>　　　②如来寺　小立野</a:t>
                </a:r>
                <a:r>
                  <a:rPr lang="en-US" altLang="ja-JP" sz="1200" dirty="0"/>
                  <a:t>5</a:t>
                </a:r>
                <a:r>
                  <a:rPr lang="ja-JP" altLang="en-US" sz="1200" dirty="0"/>
                  <a:t>丁目</a:t>
                </a:r>
                <a:r>
                  <a:rPr lang="en-US" altLang="ja-JP" sz="1200" dirty="0"/>
                  <a:t>1</a:t>
                </a:r>
              </a:p>
              <a:p>
                <a:pPr>
                  <a:lnSpc>
                    <a:spcPts val="2400"/>
                  </a:lnSpc>
                </a:pPr>
                <a:r>
                  <a:rPr lang="ja-JP" altLang="en-US" sz="1200" dirty="0"/>
                  <a:t>　　　</a:t>
                </a:r>
                <a:r>
                  <a:rPr lang="en-US" altLang="ja-JP" sz="1200" dirty="0"/>
                  <a:t>※</a:t>
                </a:r>
                <a:r>
                  <a:rPr lang="ja-JP" altLang="en-US" sz="1200" dirty="0"/>
                  <a:t>上記予定参照</a:t>
                </a:r>
                <a:endParaRPr lang="en-US" altLang="ja-JP" sz="1200" dirty="0"/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790FFFA1-73D1-47D2-9749-F27A9990724B}"/>
                  </a:ext>
                </a:extLst>
              </p:cNvPr>
              <p:cNvSpPr txBox="1"/>
              <p:nvPr/>
            </p:nvSpPr>
            <p:spPr>
              <a:xfrm>
                <a:off x="350521" y="4829462"/>
                <a:ext cx="4872413" cy="23304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dirty="0"/>
                  <a:t>参加費：無料　お菓子、飲み物付き</a:t>
                </a:r>
                <a:endParaRPr lang="en-US" altLang="ja-JP" sz="1200" dirty="0"/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2AD9336E-D4C3-4F1C-AD97-3E8F9A6EF961}"/>
                  </a:ext>
                </a:extLst>
              </p:cNvPr>
              <p:cNvSpPr txBox="1"/>
              <p:nvPr/>
            </p:nvSpPr>
            <p:spPr>
              <a:xfrm>
                <a:off x="350521" y="3743928"/>
                <a:ext cx="5201827" cy="23304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dirty="0"/>
                  <a:t>日時：毎月第３木曜日　</a:t>
                </a:r>
                <a:r>
                  <a:rPr lang="en-US" altLang="ja-JP" sz="1200" dirty="0"/>
                  <a:t>14</a:t>
                </a:r>
                <a:r>
                  <a:rPr lang="ja-JP" altLang="en-US" sz="1200" dirty="0"/>
                  <a:t>：</a:t>
                </a:r>
                <a:r>
                  <a:rPr lang="en-US" altLang="ja-JP" sz="1200" dirty="0"/>
                  <a:t>00</a:t>
                </a:r>
                <a:r>
                  <a:rPr lang="ja-JP" altLang="en-US" sz="1200" dirty="0"/>
                  <a:t>～</a:t>
                </a:r>
                <a:r>
                  <a:rPr lang="en-US" altLang="ja-JP" sz="1200" dirty="0"/>
                  <a:t>15</a:t>
                </a:r>
                <a:r>
                  <a:rPr lang="ja-JP" altLang="en-US" sz="1200" dirty="0"/>
                  <a:t>：</a:t>
                </a:r>
                <a:r>
                  <a:rPr lang="en-US" altLang="ja-JP" sz="1200" dirty="0"/>
                  <a:t>00</a:t>
                </a:r>
              </a:p>
            </p:txBody>
          </p:sp>
        </p:grp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66EACD3-506B-442F-A64A-0C061049E06F}"/>
              </a:ext>
            </a:extLst>
          </p:cNvPr>
          <p:cNvSpPr txBox="1"/>
          <p:nvPr/>
        </p:nvSpPr>
        <p:spPr>
          <a:xfrm>
            <a:off x="1368389" y="9397314"/>
            <a:ext cx="5483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～問い合わせ先～</a:t>
            </a:r>
            <a:r>
              <a:rPr lang="ja-JP" altLang="en-US" sz="1100" dirty="0"/>
              <a:t>　</a:t>
            </a:r>
            <a:r>
              <a:rPr lang="ja-JP" altLang="en-US" sz="1050" dirty="0"/>
              <a:t>金沢市地域包括支援センターとびうめ　</a:t>
            </a:r>
            <a:r>
              <a:rPr kumimoji="1" lang="en-US" altLang="ja-JP" sz="1050" dirty="0"/>
              <a:t>TEL</a:t>
            </a:r>
            <a:r>
              <a:rPr kumimoji="1" lang="ja-JP" altLang="en-US" sz="1050" dirty="0"/>
              <a:t> </a:t>
            </a:r>
            <a:r>
              <a:rPr kumimoji="1" lang="en-US" altLang="ja-JP" sz="1050" dirty="0"/>
              <a:t>231-3377</a:t>
            </a:r>
            <a:endParaRPr kumimoji="1" lang="ja-JP" altLang="en-US" sz="1100" dirty="0"/>
          </a:p>
        </p:txBody>
      </p: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99C4A0AC-3735-4ADA-AAA0-AA1E4E7DE944}"/>
              </a:ext>
            </a:extLst>
          </p:cNvPr>
          <p:cNvCxnSpPr>
            <a:cxnSpLocks/>
          </p:cNvCxnSpPr>
          <p:nvPr/>
        </p:nvCxnSpPr>
        <p:spPr>
          <a:xfrm>
            <a:off x="-131376" y="5672666"/>
            <a:ext cx="7147560" cy="0"/>
          </a:xfrm>
          <a:prstGeom prst="line">
            <a:avLst/>
          </a:prstGeom>
          <a:ln w="12700">
            <a:solidFill>
              <a:srgbClr val="FF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2EDC87B-2403-4824-8084-7EDF637A9998}"/>
              </a:ext>
            </a:extLst>
          </p:cNvPr>
          <p:cNvGrpSpPr/>
          <p:nvPr/>
        </p:nvGrpSpPr>
        <p:grpSpPr>
          <a:xfrm>
            <a:off x="0" y="2464228"/>
            <a:ext cx="6671552" cy="3087261"/>
            <a:chOff x="21112" y="4577723"/>
            <a:chExt cx="6671552" cy="2641055"/>
          </a:xfrm>
        </p:grpSpPr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832DC5D0-8E13-46FF-813D-41B9EEA5C22E}"/>
                </a:ext>
              </a:extLst>
            </p:cNvPr>
            <p:cNvGrpSpPr/>
            <p:nvPr/>
          </p:nvGrpSpPr>
          <p:grpSpPr>
            <a:xfrm>
              <a:off x="573804" y="4904772"/>
              <a:ext cx="6118860" cy="2314006"/>
              <a:chOff x="57734" y="4439856"/>
              <a:chExt cx="3798570" cy="2314006"/>
            </a:xfrm>
          </p:grpSpPr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8608B7A9-ED01-41E8-8958-A1A1905827F7}"/>
                  </a:ext>
                </a:extLst>
              </p:cNvPr>
              <p:cNvSpPr txBox="1"/>
              <p:nvPr/>
            </p:nvSpPr>
            <p:spPr>
              <a:xfrm>
                <a:off x="57734" y="4439856"/>
                <a:ext cx="3798570" cy="5517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200"/>
                  </a:lnSpc>
                </a:pPr>
                <a:r>
                  <a:rPr kumimoji="1" lang="en-US" altLang="ja-JP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4/16</a:t>
                </a:r>
                <a:r>
                  <a:rPr kumimoji="1" lang="ja-JP" altLang="en-US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すごいぞ！福祉用具（小立野公民館）</a:t>
                </a:r>
                <a:endParaRPr kumimoji="1" lang="en-US" altLang="ja-JP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ts val="2200"/>
                  </a:lnSpc>
                </a:pP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 　　　　　　　　  　　</a:t>
                </a:r>
                <a:r>
                  <a:rPr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ハンディ</a:t>
                </a:r>
                <a:r>
                  <a:rPr lang="en-US" altLang="ja-JP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―</a:t>
                </a:r>
                <a:r>
                  <a:rPr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エイド　塚田 圭駿さん</a:t>
                </a:r>
                <a:endParaRPr kumimoji="1"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C178F497-BB40-442D-BC4D-9591EFD7B1BA}"/>
                  </a:ext>
                </a:extLst>
              </p:cNvPr>
              <p:cNvSpPr txBox="1"/>
              <p:nvPr/>
            </p:nvSpPr>
            <p:spPr>
              <a:xfrm>
                <a:off x="57734" y="5193736"/>
                <a:ext cx="3798570" cy="760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200"/>
                  </a:lnSpc>
                </a:pPr>
                <a:r>
                  <a:rPr lang="en-US" altLang="ja-JP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5/21</a:t>
                </a:r>
                <a:r>
                  <a:rPr lang="ja-JP" altLang="en-US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如来寺探検ツアー ～小立野の歴史を振り返る～　</a:t>
                </a:r>
                <a:endParaRPr lang="en-US" altLang="ja-JP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ts val="2200"/>
                  </a:lnSpc>
                </a:pPr>
                <a:r>
                  <a:rPr lang="ja-JP" altLang="en-US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　　　　　　　　　　　　　　（如来寺）　</a:t>
                </a: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</a:t>
                </a:r>
                <a:endParaRPr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</a:t>
                </a:r>
                <a:r>
                  <a:rPr kumimoji="1"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認知症キャラバンメイト・如来寺 住職　吉田 隆一</a:t>
                </a:r>
                <a:r>
                  <a:rPr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さん</a:t>
                </a:r>
                <a:endParaRPr kumimoji="1"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38B2DC12-655B-477B-B79E-9272C4BA5C67}"/>
                  </a:ext>
                </a:extLst>
              </p:cNvPr>
              <p:cNvSpPr txBox="1"/>
              <p:nvPr/>
            </p:nvSpPr>
            <p:spPr>
              <a:xfrm>
                <a:off x="82644" y="6202097"/>
                <a:ext cx="3748750" cy="551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200"/>
                  </a:lnSpc>
                </a:pPr>
                <a:r>
                  <a:rPr lang="en-US" altLang="ja-JP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6/18</a:t>
                </a:r>
                <a:r>
                  <a:rPr lang="ja-JP" altLang="en-US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簡単バランスの良い食事（如来寺）　　</a:t>
                </a:r>
                <a:endParaRPr lang="en-US" altLang="ja-JP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ts val="2200"/>
                  </a:lnSpc>
                </a:pP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　　　　　　　 　  </a:t>
                </a:r>
                <a:r>
                  <a:rPr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石川県栄養士会  手塚 波子</a:t>
                </a:r>
                <a:r>
                  <a:rPr kumimoji="1"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さん</a:t>
                </a:r>
                <a:endParaRPr kumimoji="1"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</p:txBody>
          </p:sp>
        </p:grpSp>
        <p:sp>
          <p:nvSpPr>
            <p:cNvPr id="104" name="テキスト ボックス 103">
              <a:extLst>
                <a:ext uri="{FF2B5EF4-FFF2-40B4-BE49-F238E27FC236}">
                  <a16:creationId xmlns:a16="http://schemas.microsoft.com/office/drawing/2014/main" id="{B11BA95D-2BC7-46A1-B662-3DCA71658A65}"/>
                </a:ext>
              </a:extLst>
            </p:cNvPr>
            <p:cNvSpPr txBox="1"/>
            <p:nvPr/>
          </p:nvSpPr>
          <p:spPr>
            <a:xfrm>
              <a:off x="21112" y="4577723"/>
              <a:ext cx="2170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～相談員の予定～</a:t>
              </a:r>
            </a:p>
          </p:txBody>
        </p:sp>
      </p:grpSp>
      <p:pic>
        <p:nvPicPr>
          <p:cNvPr id="21" name="図 20">
            <a:extLst>
              <a:ext uri="{FF2B5EF4-FFF2-40B4-BE49-F238E27FC236}">
                <a16:creationId xmlns:a16="http://schemas.microsoft.com/office/drawing/2014/main" id="{80EFBF6E-D014-4963-B6BA-CBDDC50F8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211" y="94746"/>
            <a:ext cx="935617" cy="70710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AB5DDFFA-2C28-40E4-985E-67CB1147E5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6" y="9104900"/>
            <a:ext cx="935617" cy="707102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AF46C00-C1EB-49B8-9F63-F32166D0AF42}"/>
              </a:ext>
            </a:extLst>
          </p:cNvPr>
          <p:cNvGrpSpPr/>
          <p:nvPr/>
        </p:nvGrpSpPr>
        <p:grpSpPr>
          <a:xfrm>
            <a:off x="825499" y="7828920"/>
            <a:ext cx="5207000" cy="1440653"/>
            <a:chOff x="888031" y="7000953"/>
            <a:chExt cx="5207000" cy="1440653"/>
          </a:xfrm>
        </p:grpSpPr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0D944EEF-76E6-4F54-AE74-B27A6B540776}"/>
                </a:ext>
              </a:extLst>
            </p:cNvPr>
            <p:cNvSpPr/>
            <p:nvPr/>
          </p:nvSpPr>
          <p:spPr>
            <a:xfrm>
              <a:off x="888031" y="7342815"/>
              <a:ext cx="5207000" cy="8128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E3DAC180-C3C5-4F91-9D81-DC5BE4A0719D}"/>
                </a:ext>
              </a:extLst>
            </p:cNvPr>
            <p:cNvSpPr/>
            <p:nvPr/>
          </p:nvSpPr>
          <p:spPr>
            <a:xfrm rot="5400000">
              <a:off x="3351071" y="7632905"/>
              <a:ext cx="1368241" cy="10434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D99FE821-C3D5-42B0-BBC9-5B066374CC4A}"/>
                </a:ext>
              </a:extLst>
            </p:cNvPr>
            <p:cNvSpPr/>
            <p:nvPr/>
          </p:nvSpPr>
          <p:spPr>
            <a:xfrm rot="5400000">
              <a:off x="4899978" y="7573303"/>
              <a:ext cx="375886" cy="7747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四角形: 角を丸くする 29">
              <a:extLst>
                <a:ext uri="{FF2B5EF4-FFF2-40B4-BE49-F238E27FC236}">
                  <a16:creationId xmlns:a16="http://schemas.microsoft.com/office/drawing/2014/main" id="{0583A634-C874-4F9D-8F6B-67D3A9AECAC7}"/>
                </a:ext>
              </a:extLst>
            </p:cNvPr>
            <p:cNvSpPr/>
            <p:nvPr/>
          </p:nvSpPr>
          <p:spPr>
            <a:xfrm rot="5400000">
              <a:off x="3232423" y="7151474"/>
              <a:ext cx="377389" cy="7634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四角形: 角を丸くする 30">
              <a:extLst>
                <a:ext uri="{FF2B5EF4-FFF2-40B4-BE49-F238E27FC236}">
                  <a16:creationId xmlns:a16="http://schemas.microsoft.com/office/drawing/2014/main" id="{D64F2AD7-7B45-4547-B4FB-0E43943256EA}"/>
                </a:ext>
              </a:extLst>
            </p:cNvPr>
            <p:cNvSpPr/>
            <p:nvPr/>
          </p:nvSpPr>
          <p:spPr>
            <a:xfrm rot="5400000">
              <a:off x="3052764" y="7622198"/>
              <a:ext cx="563844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21E60D7A-A0F9-4865-8C7E-E047A5856281}"/>
                </a:ext>
              </a:extLst>
            </p:cNvPr>
            <p:cNvSpPr/>
            <p:nvPr/>
          </p:nvSpPr>
          <p:spPr>
            <a:xfrm rot="9331087">
              <a:off x="2909025" y="7791181"/>
              <a:ext cx="435339" cy="47743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31C0287F-725D-4744-90B9-28BCB254807F}"/>
                </a:ext>
              </a:extLst>
            </p:cNvPr>
            <p:cNvSpPr/>
            <p:nvPr/>
          </p:nvSpPr>
          <p:spPr>
            <a:xfrm rot="10318889">
              <a:off x="988173" y="8011019"/>
              <a:ext cx="1984785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A55A5EFC-2FD9-4056-8FEB-4AF79346F30D}"/>
                </a:ext>
              </a:extLst>
            </p:cNvPr>
            <p:cNvSpPr/>
            <p:nvPr/>
          </p:nvSpPr>
          <p:spPr>
            <a:xfrm rot="5400000">
              <a:off x="1175576" y="7726466"/>
              <a:ext cx="711419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F1F57A22-E3D0-4E80-9BA9-1153BB584668}"/>
                </a:ext>
              </a:extLst>
            </p:cNvPr>
            <p:cNvGrpSpPr/>
            <p:nvPr/>
          </p:nvGrpSpPr>
          <p:grpSpPr>
            <a:xfrm>
              <a:off x="2908504" y="7350561"/>
              <a:ext cx="609667" cy="200055"/>
              <a:chOff x="2418218" y="7049354"/>
              <a:chExt cx="444819" cy="200055"/>
            </a:xfrm>
          </p:grpSpPr>
          <p:sp>
            <p:nvSpPr>
              <p:cNvPr id="72" name="フローチャート: 代替処理 71">
                <a:extLst>
                  <a:ext uri="{FF2B5EF4-FFF2-40B4-BE49-F238E27FC236}">
                    <a16:creationId xmlns:a16="http://schemas.microsoft.com/office/drawing/2014/main" id="{68FCB7B1-454D-4E10-A66C-F917259FC5E4}"/>
                  </a:ext>
                </a:extLst>
              </p:cNvPr>
              <p:cNvSpPr/>
              <p:nvPr/>
            </p:nvSpPr>
            <p:spPr>
              <a:xfrm>
                <a:off x="2450804" y="7069562"/>
                <a:ext cx="354848" cy="140278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F72A6C3D-5FC8-4AEB-AC9A-A4AA24D006D8}"/>
                  </a:ext>
                </a:extLst>
              </p:cNvPr>
              <p:cNvSpPr txBox="1"/>
              <p:nvPr/>
            </p:nvSpPr>
            <p:spPr>
              <a:xfrm>
                <a:off x="2418218" y="7049354"/>
                <a:ext cx="444819" cy="20005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ja-JP" altLang="en-US" sz="700" dirty="0"/>
                  <a:t>小立野</a:t>
                </a:r>
                <a:r>
                  <a:rPr lang="en-US" altLang="ja-JP" sz="700" dirty="0"/>
                  <a:t>(</a:t>
                </a:r>
                <a:r>
                  <a:rPr lang="ja-JP" altLang="en-US" sz="700" dirty="0"/>
                  <a:t>四</a:t>
                </a:r>
                <a:r>
                  <a:rPr lang="en-US" altLang="ja-JP" sz="700" dirty="0"/>
                  <a:t>)</a:t>
                </a:r>
                <a:endParaRPr kumimoji="1" lang="ja-JP" altLang="en-US" sz="700" dirty="0"/>
              </a:p>
            </p:txBody>
          </p:sp>
        </p:grpSp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C7A1C7B0-B328-420A-97F1-4E41F1751600}"/>
                </a:ext>
              </a:extLst>
            </p:cNvPr>
            <p:cNvGrpSpPr/>
            <p:nvPr/>
          </p:nvGrpSpPr>
          <p:grpSpPr>
            <a:xfrm>
              <a:off x="3849959" y="7192420"/>
              <a:ext cx="363912" cy="132261"/>
              <a:chOff x="2458124" y="6915453"/>
              <a:chExt cx="363912" cy="132261"/>
            </a:xfrm>
          </p:grpSpPr>
          <p:sp>
            <p:nvSpPr>
              <p:cNvPr id="66" name="フローチャート: 代替処理 65">
                <a:extLst>
                  <a:ext uri="{FF2B5EF4-FFF2-40B4-BE49-F238E27FC236}">
                    <a16:creationId xmlns:a16="http://schemas.microsoft.com/office/drawing/2014/main" id="{0AD66E06-2DF0-4B9D-9577-D7A8DF495647}"/>
                  </a:ext>
                </a:extLst>
              </p:cNvPr>
              <p:cNvSpPr/>
              <p:nvPr/>
            </p:nvSpPr>
            <p:spPr>
              <a:xfrm>
                <a:off x="2458124" y="6915453"/>
                <a:ext cx="363912" cy="132261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7" name="楕円 66">
                <a:extLst>
                  <a:ext uri="{FF2B5EF4-FFF2-40B4-BE49-F238E27FC236}">
                    <a16:creationId xmlns:a16="http://schemas.microsoft.com/office/drawing/2014/main" id="{57F590FB-CA4B-4B73-9986-44C9F5401ECB}"/>
                  </a:ext>
                </a:extLst>
              </p:cNvPr>
              <p:cNvSpPr/>
              <p:nvPr/>
            </p:nvSpPr>
            <p:spPr>
              <a:xfrm>
                <a:off x="2473199" y="6925426"/>
                <a:ext cx="97698" cy="107649"/>
              </a:xfrm>
              <a:prstGeom prst="ellips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8" name="楕円 67">
                <a:extLst>
                  <a:ext uri="{FF2B5EF4-FFF2-40B4-BE49-F238E27FC236}">
                    <a16:creationId xmlns:a16="http://schemas.microsoft.com/office/drawing/2014/main" id="{79F871D4-3448-492C-BC8F-DEE7593E4D6F}"/>
                  </a:ext>
                </a:extLst>
              </p:cNvPr>
              <p:cNvSpPr/>
              <p:nvPr/>
            </p:nvSpPr>
            <p:spPr>
              <a:xfrm>
                <a:off x="2585971" y="6925426"/>
                <a:ext cx="97698" cy="107649"/>
              </a:xfrm>
              <a:prstGeom prst="ellipse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楕円 70">
                <a:extLst>
                  <a:ext uri="{FF2B5EF4-FFF2-40B4-BE49-F238E27FC236}">
                    <a16:creationId xmlns:a16="http://schemas.microsoft.com/office/drawing/2014/main" id="{EBD16481-024F-4EB1-A456-592F581684DF}"/>
                  </a:ext>
                </a:extLst>
              </p:cNvPr>
              <p:cNvSpPr/>
              <p:nvPr/>
            </p:nvSpPr>
            <p:spPr>
              <a:xfrm>
                <a:off x="2703442" y="6925832"/>
                <a:ext cx="97698" cy="107649"/>
              </a:xfrm>
              <a:prstGeom prst="ellipse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EA034299-ABF6-468B-9124-173829E6C528}"/>
                </a:ext>
              </a:extLst>
            </p:cNvPr>
            <p:cNvGrpSpPr/>
            <p:nvPr/>
          </p:nvGrpSpPr>
          <p:grpSpPr>
            <a:xfrm>
              <a:off x="3398625" y="7049023"/>
              <a:ext cx="430438" cy="338554"/>
              <a:chOff x="2627890" y="1665318"/>
              <a:chExt cx="412747" cy="338554"/>
            </a:xfrm>
          </p:grpSpPr>
          <p:sp>
            <p:nvSpPr>
              <p:cNvPr id="64" name="四角形: 角を丸くする 63">
                <a:extLst>
                  <a:ext uri="{FF2B5EF4-FFF2-40B4-BE49-F238E27FC236}">
                    <a16:creationId xmlns:a16="http://schemas.microsoft.com/office/drawing/2014/main" id="{B7CB8CEB-0917-4BCA-B7B5-077B3AEB3BAA}"/>
                  </a:ext>
                </a:extLst>
              </p:cNvPr>
              <p:cNvSpPr/>
              <p:nvPr/>
            </p:nvSpPr>
            <p:spPr>
              <a:xfrm>
                <a:off x="2672153" y="1679153"/>
                <a:ext cx="304532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283BAAA4-0234-4C43-A681-AC674DC0C155}"/>
                  </a:ext>
                </a:extLst>
              </p:cNvPr>
              <p:cNvSpPr txBox="1"/>
              <p:nvPr/>
            </p:nvSpPr>
            <p:spPr>
              <a:xfrm>
                <a:off x="2627890" y="1665318"/>
                <a:ext cx="412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エネ</a:t>
                </a:r>
                <a:endParaRPr lang="en-US" altLang="ja-JP" sz="800" dirty="0"/>
              </a:p>
              <a:p>
                <a:r>
                  <a:rPr lang="ja-JP" altLang="en-US" sz="800" dirty="0"/>
                  <a:t>オス</a:t>
                </a:r>
                <a:endParaRPr kumimoji="1" lang="en-US" altLang="ja-JP" sz="800" dirty="0"/>
              </a:p>
            </p:txBody>
          </p:sp>
        </p:grp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BBF90C37-8915-4C5A-970F-FE10E33A3AF1}"/>
                </a:ext>
              </a:extLst>
            </p:cNvPr>
            <p:cNvGrpSpPr/>
            <p:nvPr/>
          </p:nvGrpSpPr>
          <p:grpSpPr>
            <a:xfrm>
              <a:off x="3006334" y="7211934"/>
              <a:ext cx="363912" cy="132261"/>
              <a:chOff x="2458124" y="6915453"/>
              <a:chExt cx="363912" cy="132261"/>
            </a:xfrm>
          </p:grpSpPr>
          <p:sp>
            <p:nvSpPr>
              <p:cNvPr id="60" name="フローチャート: 代替処理 59">
                <a:extLst>
                  <a:ext uri="{FF2B5EF4-FFF2-40B4-BE49-F238E27FC236}">
                    <a16:creationId xmlns:a16="http://schemas.microsoft.com/office/drawing/2014/main" id="{8B78DA59-C5D0-4F1D-A54A-EA72C3CC4B5A}"/>
                  </a:ext>
                </a:extLst>
              </p:cNvPr>
              <p:cNvSpPr/>
              <p:nvPr/>
            </p:nvSpPr>
            <p:spPr>
              <a:xfrm>
                <a:off x="2458124" y="6915453"/>
                <a:ext cx="363912" cy="132261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1" name="楕円 60">
                <a:extLst>
                  <a:ext uri="{FF2B5EF4-FFF2-40B4-BE49-F238E27FC236}">
                    <a16:creationId xmlns:a16="http://schemas.microsoft.com/office/drawing/2014/main" id="{3C6F0575-2D77-4BFF-A401-12394BD28CAC}"/>
                  </a:ext>
                </a:extLst>
              </p:cNvPr>
              <p:cNvSpPr/>
              <p:nvPr/>
            </p:nvSpPr>
            <p:spPr>
              <a:xfrm>
                <a:off x="2473199" y="6925426"/>
                <a:ext cx="97698" cy="107649"/>
              </a:xfrm>
              <a:prstGeom prst="ellips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楕円 61">
                <a:extLst>
                  <a:ext uri="{FF2B5EF4-FFF2-40B4-BE49-F238E27FC236}">
                    <a16:creationId xmlns:a16="http://schemas.microsoft.com/office/drawing/2014/main" id="{6AC5E2A4-A9F0-441E-BEEC-F94C866A3228}"/>
                  </a:ext>
                </a:extLst>
              </p:cNvPr>
              <p:cNvSpPr/>
              <p:nvPr/>
            </p:nvSpPr>
            <p:spPr>
              <a:xfrm>
                <a:off x="2585971" y="6925426"/>
                <a:ext cx="97698" cy="107649"/>
              </a:xfrm>
              <a:prstGeom prst="ellipse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3" name="楕円 62">
                <a:extLst>
                  <a:ext uri="{FF2B5EF4-FFF2-40B4-BE49-F238E27FC236}">
                    <a16:creationId xmlns:a16="http://schemas.microsoft.com/office/drawing/2014/main" id="{69A22803-2F8E-45AA-BD6D-8566DC78B0A3}"/>
                  </a:ext>
                </a:extLst>
              </p:cNvPr>
              <p:cNvSpPr/>
              <p:nvPr/>
            </p:nvSpPr>
            <p:spPr>
              <a:xfrm>
                <a:off x="2703442" y="6925832"/>
                <a:ext cx="97698" cy="107649"/>
              </a:xfrm>
              <a:prstGeom prst="ellipse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89B74135-7DF7-47B7-9CA0-85957E7EC618}"/>
                </a:ext>
              </a:extLst>
            </p:cNvPr>
            <p:cNvGrpSpPr/>
            <p:nvPr/>
          </p:nvGrpSpPr>
          <p:grpSpPr>
            <a:xfrm>
              <a:off x="4716447" y="7808472"/>
              <a:ext cx="797559" cy="409099"/>
              <a:chOff x="2630442" y="1679153"/>
              <a:chExt cx="441100" cy="281730"/>
            </a:xfrm>
          </p:grpSpPr>
          <p:sp>
            <p:nvSpPr>
              <p:cNvPr id="58" name="四角形: 角を丸くする 57">
                <a:extLst>
                  <a:ext uri="{FF2B5EF4-FFF2-40B4-BE49-F238E27FC236}">
                    <a16:creationId xmlns:a16="http://schemas.microsoft.com/office/drawing/2014/main" id="{D1A3B792-FFCF-49E1-9EB6-38CEE68B8AE5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77535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テキスト ボックス 58">
                <a:extLst>
                  <a:ext uri="{FF2B5EF4-FFF2-40B4-BE49-F238E27FC236}">
                    <a16:creationId xmlns:a16="http://schemas.microsoft.com/office/drawing/2014/main" id="{C1C51A67-2740-48AB-86F4-AE44AAB2D379}"/>
                  </a:ext>
                </a:extLst>
              </p:cNvPr>
              <p:cNvSpPr txBox="1"/>
              <p:nvPr/>
            </p:nvSpPr>
            <p:spPr>
              <a:xfrm>
                <a:off x="2658795" y="1703800"/>
                <a:ext cx="412747" cy="176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金沢大学</a:t>
                </a:r>
                <a:endParaRPr lang="en-US" altLang="ja-JP" sz="800" dirty="0"/>
              </a:p>
              <a:p>
                <a:r>
                  <a:rPr lang="ja-JP" altLang="en-US" sz="800" dirty="0"/>
                  <a:t>付属病院</a:t>
                </a:r>
                <a:endParaRPr lang="en-US" altLang="ja-JP" sz="800" dirty="0"/>
              </a:p>
            </p:txBody>
          </p:sp>
        </p:grpSp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357F966C-931F-465A-B851-243CB6FDFD4D}"/>
                </a:ext>
              </a:extLst>
            </p:cNvPr>
            <p:cNvGrpSpPr/>
            <p:nvPr/>
          </p:nvGrpSpPr>
          <p:grpSpPr>
            <a:xfrm>
              <a:off x="4601054" y="7019202"/>
              <a:ext cx="489167" cy="311667"/>
              <a:chOff x="2612836" y="1679153"/>
              <a:chExt cx="412747" cy="281730"/>
            </a:xfrm>
          </p:grpSpPr>
          <p:sp>
            <p:nvSpPr>
              <p:cNvPr id="56" name="四角形: 角を丸くする 55">
                <a:extLst>
                  <a:ext uri="{FF2B5EF4-FFF2-40B4-BE49-F238E27FC236}">
                    <a16:creationId xmlns:a16="http://schemas.microsoft.com/office/drawing/2014/main" id="{A373B4E0-B2C4-476E-9BF3-B4B5CBC7583F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77535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id="{EDFF8A6F-6B45-4D66-B7CE-E9B968A1037E}"/>
                  </a:ext>
                </a:extLst>
              </p:cNvPr>
              <p:cNvSpPr txBox="1"/>
              <p:nvPr/>
            </p:nvSpPr>
            <p:spPr>
              <a:xfrm>
                <a:off x="2612836" y="1744366"/>
                <a:ext cx="412747" cy="148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福光屋</a:t>
                </a:r>
                <a:endParaRPr lang="en-US" altLang="ja-JP" sz="800" dirty="0"/>
              </a:p>
            </p:txBody>
          </p:sp>
        </p:grpSp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7622FD96-3CCB-4AA6-9411-9674246CDDF2}"/>
                </a:ext>
              </a:extLst>
            </p:cNvPr>
            <p:cNvGrpSpPr/>
            <p:nvPr/>
          </p:nvGrpSpPr>
          <p:grpSpPr>
            <a:xfrm>
              <a:off x="3097673" y="7944424"/>
              <a:ext cx="489167" cy="311667"/>
              <a:chOff x="2612836" y="1679153"/>
              <a:chExt cx="412747" cy="281730"/>
            </a:xfrm>
            <a:solidFill>
              <a:srgbClr val="FF0000"/>
            </a:solidFill>
          </p:grpSpPr>
          <p:sp>
            <p:nvSpPr>
              <p:cNvPr id="54" name="四角形: 角を丸くする 53">
                <a:extLst>
                  <a:ext uri="{FF2B5EF4-FFF2-40B4-BE49-F238E27FC236}">
                    <a16:creationId xmlns:a16="http://schemas.microsoft.com/office/drawing/2014/main" id="{22FCEBA4-A92C-4DDE-960A-2BDA9838E046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77535" cy="281730"/>
              </a:xfrm>
              <a:prstGeom prst="roundRect">
                <a:avLst/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E4CA2061-ED3D-4BA3-B30A-B83D3B10B150}"/>
                  </a:ext>
                </a:extLst>
              </p:cNvPr>
              <p:cNvSpPr txBox="1"/>
              <p:nvPr/>
            </p:nvSpPr>
            <p:spPr>
              <a:xfrm>
                <a:off x="2612836" y="1744366"/>
                <a:ext cx="412747" cy="194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如来寺</a:t>
                </a:r>
                <a:endParaRPr lang="en-US" altLang="ja-JP" sz="800" dirty="0"/>
              </a:p>
            </p:txBody>
          </p:sp>
        </p:grpSp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7440F256-689C-48D3-8155-FEA3F31E6CDA}"/>
                </a:ext>
              </a:extLst>
            </p:cNvPr>
            <p:cNvGrpSpPr/>
            <p:nvPr/>
          </p:nvGrpSpPr>
          <p:grpSpPr>
            <a:xfrm>
              <a:off x="1916009" y="7570396"/>
              <a:ext cx="609668" cy="378504"/>
              <a:chOff x="2804943" y="1679152"/>
              <a:chExt cx="301460" cy="322226"/>
            </a:xfrm>
          </p:grpSpPr>
          <p:sp>
            <p:nvSpPr>
              <p:cNvPr id="52" name="四角形: 角を丸くする 51">
                <a:extLst>
                  <a:ext uri="{FF2B5EF4-FFF2-40B4-BE49-F238E27FC236}">
                    <a16:creationId xmlns:a16="http://schemas.microsoft.com/office/drawing/2014/main" id="{DF7CC2AE-6017-4C75-90F5-99A4B98D4660}"/>
                  </a:ext>
                </a:extLst>
              </p:cNvPr>
              <p:cNvSpPr/>
              <p:nvPr/>
            </p:nvSpPr>
            <p:spPr>
              <a:xfrm>
                <a:off x="2804943" y="1679152"/>
                <a:ext cx="224019" cy="322226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A702E096-4770-48BE-BBBD-881D387330ED}"/>
                  </a:ext>
                </a:extLst>
              </p:cNvPr>
              <p:cNvSpPr txBox="1"/>
              <p:nvPr/>
            </p:nvSpPr>
            <p:spPr>
              <a:xfrm>
                <a:off x="2804943" y="1689929"/>
                <a:ext cx="301460" cy="288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小立野</a:t>
                </a:r>
                <a:endParaRPr lang="en-US" altLang="ja-JP" sz="800" dirty="0"/>
              </a:p>
              <a:p>
                <a:r>
                  <a:rPr lang="ja-JP" altLang="en-US" sz="800" dirty="0"/>
                  <a:t>小学校</a:t>
                </a:r>
                <a:endParaRPr lang="en-US" altLang="ja-JP" sz="800" dirty="0"/>
              </a:p>
            </p:txBody>
          </p:sp>
        </p:grp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1F333268-48C6-42AF-8412-6D0E5580F7D9}"/>
                </a:ext>
              </a:extLst>
            </p:cNvPr>
            <p:cNvGrpSpPr/>
            <p:nvPr/>
          </p:nvGrpSpPr>
          <p:grpSpPr>
            <a:xfrm>
              <a:off x="1522028" y="7709256"/>
              <a:ext cx="544862" cy="401789"/>
              <a:chOff x="2592345" y="1730793"/>
              <a:chExt cx="446652" cy="320592"/>
            </a:xfrm>
          </p:grpSpPr>
          <p:sp>
            <p:nvSpPr>
              <p:cNvPr id="50" name="四角形: 角を丸くする 49">
                <a:extLst>
                  <a:ext uri="{FF2B5EF4-FFF2-40B4-BE49-F238E27FC236}">
                    <a16:creationId xmlns:a16="http://schemas.microsoft.com/office/drawing/2014/main" id="{79ACAF69-C7B7-4812-A5E1-1DF4074C9520}"/>
                  </a:ext>
                </a:extLst>
              </p:cNvPr>
              <p:cNvSpPr/>
              <p:nvPr/>
            </p:nvSpPr>
            <p:spPr>
              <a:xfrm>
                <a:off x="2630442" y="1751586"/>
                <a:ext cx="341005" cy="209296"/>
              </a:xfrm>
              <a:prstGeom prst="round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テキスト ボックス 50">
                <a:extLst>
                  <a:ext uri="{FF2B5EF4-FFF2-40B4-BE49-F238E27FC236}">
                    <a16:creationId xmlns:a16="http://schemas.microsoft.com/office/drawing/2014/main" id="{4FCAC8F7-731F-4861-9E75-FBE8C461B492}"/>
                  </a:ext>
                </a:extLst>
              </p:cNvPr>
              <p:cNvSpPr txBox="1"/>
              <p:nvPr/>
            </p:nvSpPr>
            <p:spPr>
              <a:xfrm>
                <a:off x="2592345" y="1730793"/>
                <a:ext cx="446652" cy="3205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小立野</a:t>
                </a:r>
                <a:endParaRPr lang="en-US" altLang="ja-JP" sz="800" dirty="0"/>
              </a:p>
              <a:p>
                <a:r>
                  <a:rPr lang="ja-JP" altLang="en-US" sz="800" dirty="0"/>
                  <a:t>公民館</a:t>
                </a:r>
                <a:endParaRPr lang="en-US" altLang="ja-JP" sz="800" dirty="0"/>
              </a:p>
            </p:txBody>
          </p:sp>
        </p:grpSp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617FBCF1-EF81-47DC-94A1-0773E1DF3FFB}"/>
                </a:ext>
              </a:extLst>
            </p:cNvPr>
            <p:cNvGrpSpPr/>
            <p:nvPr/>
          </p:nvGrpSpPr>
          <p:grpSpPr>
            <a:xfrm rot="21092166">
              <a:off x="1929529" y="8031414"/>
              <a:ext cx="490022" cy="338554"/>
              <a:chOff x="2605161" y="1737047"/>
              <a:chExt cx="412747" cy="306035"/>
            </a:xfrm>
          </p:grpSpPr>
          <p:sp>
            <p:nvSpPr>
              <p:cNvPr id="48" name="四角形: 角を丸くする 47">
                <a:extLst>
                  <a:ext uri="{FF2B5EF4-FFF2-40B4-BE49-F238E27FC236}">
                    <a16:creationId xmlns:a16="http://schemas.microsoft.com/office/drawing/2014/main" id="{CDA6F59B-6C2B-4B49-99F9-E869C195A1AC}"/>
                  </a:ext>
                </a:extLst>
              </p:cNvPr>
              <p:cNvSpPr/>
              <p:nvPr/>
            </p:nvSpPr>
            <p:spPr>
              <a:xfrm>
                <a:off x="2665166" y="1752043"/>
                <a:ext cx="292097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F5E1C861-7D24-49A2-94EA-9FAAF39A8555}"/>
                  </a:ext>
                </a:extLst>
              </p:cNvPr>
              <p:cNvSpPr txBox="1"/>
              <p:nvPr/>
            </p:nvSpPr>
            <p:spPr>
              <a:xfrm>
                <a:off x="2605161" y="1737047"/>
                <a:ext cx="412747" cy="306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800" dirty="0"/>
                  <a:t>県立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盲学校</a:t>
                </a:r>
                <a:endParaRPr lang="en-US" altLang="ja-JP" sz="800" dirty="0"/>
              </a:p>
            </p:txBody>
          </p:sp>
        </p:grpSp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E48D15BC-B14A-462A-8ABE-8F4F593AF54A}"/>
                </a:ext>
              </a:extLst>
            </p:cNvPr>
            <p:cNvGrpSpPr/>
            <p:nvPr/>
          </p:nvGrpSpPr>
          <p:grpSpPr>
            <a:xfrm rot="21092166">
              <a:off x="1465747" y="8103052"/>
              <a:ext cx="610610" cy="338554"/>
              <a:chOff x="2516493" y="1744856"/>
              <a:chExt cx="514319" cy="306035"/>
            </a:xfrm>
          </p:grpSpPr>
          <p:sp>
            <p:nvSpPr>
              <p:cNvPr id="46" name="四角形: 角を丸くする 45">
                <a:extLst>
                  <a:ext uri="{FF2B5EF4-FFF2-40B4-BE49-F238E27FC236}">
                    <a16:creationId xmlns:a16="http://schemas.microsoft.com/office/drawing/2014/main" id="{BF8DEFC9-30B6-4891-9260-2A4FEF70DC39}"/>
                  </a:ext>
                </a:extLst>
              </p:cNvPr>
              <p:cNvSpPr/>
              <p:nvPr/>
            </p:nvSpPr>
            <p:spPr>
              <a:xfrm>
                <a:off x="2593709" y="1752043"/>
                <a:ext cx="363555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477E5D92-E15C-4C4F-A5D1-41833A099368}"/>
                  </a:ext>
                </a:extLst>
              </p:cNvPr>
              <p:cNvSpPr txBox="1"/>
              <p:nvPr/>
            </p:nvSpPr>
            <p:spPr>
              <a:xfrm>
                <a:off x="2516493" y="1744856"/>
                <a:ext cx="514319" cy="306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800" dirty="0"/>
                  <a:t>金沢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商業高校</a:t>
                </a:r>
                <a:endParaRPr lang="en-US" altLang="ja-JP" sz="800" dirty="0"/>
              </a:p>
            </p:txBody>
          </p:sp>
        </p:grpSp>
      </p:grp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47FB6DD3-EC11-489A-8C3D-C6EE36BE6900}"/>
              </a:ext>
            </a:extLst>
          </p:cNvPr>
          <p:cNvSpPr txBox="1"/>
          <p:nvPr/>
        </p:nvSpPr>
        <p:spPr>
          <a:xfrm>
            <a:off x="552692" y="7677553"/>
            <a:ext cx="13058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＜アクセス＞</a:t>
            </a:r>
            <a:endParaRPr kumimoji="1"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74610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9281A86-E6D9-4313-900B-85451D0A744A}"/>
              </a:ext>
            </a:extLst>
          </p:cNvPr>
          <p:cNvSpPr txBox="1"/>
          <p:nvPr/>
        </p:nvSpPr>
        <p:spPr>
          <a:xfrm rot="21226249">
            <a:off x="-59013" y="135231"/>
            <a:ext cx="6976024" cy="97082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F3F4CF-429C-4C12-BB40-A036E1B60A1B}"/>
              </a:ext>
            </a:extLst>
          </p:cNvPr>
          <p:cNvSpPr txBox="1"/>
          <p:nvPr/>
        </p:nvSpPr>
        <p:spPr>
          <a:xfrm>
            <a:off x="1322687" y="1067717"/>
            <a:ext cx="413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オレンジカフェ</a:t>
            </a:r>
            <a:r>
              <a:rPr lang="ja-JP" altLang="en-US" sz="2800" dirty="0" err="1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こだつの</a:t>
            </a:r>
            <a:endParaRPr kumimoji="1" lang="ja-JP" altLang="en-US" sz="2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A9981DF-6FA3-4B0E-9B3C-893903394A78}"/>
              </a:ext>
            </a:extLst>
          </p:cNvPr>
          <p:cNvSpPr txBox="1"/>
          <p:nvPr/>
        </p:nvSpPr>
        <p:spPr>
          <a:xfrm>
            <a:off x="457200" y="666988"/>
            <a:ext cx="4846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令和</a:t>
            </a:r>
            <a:r>
              <a:rPr lang="en-US" altLang="ja-JP" sz="1200" dirty="0"/>
              <a:t>8</a:t>
            </a:r>
            <a:r>
              <a:rPr kumimoji="1" lang="ja-JP" altLang="en-US" sz="1200" dirty="0"/>
              <a:t>年度　金沢市 認知症カフェ　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CED9CCB-4290-49E2-9F19-76DFC8E53334}"/>
              </a:ext>
            </a:extLst>
          </p:cNvPr>
          <p:cNvSpPr txBox="1"/>
          <p:nvPr/>
        </p:nvSpPr>
        <p:spPr>
          <a:xfrm>
            <a:off x="434340" y="1738238"/>
            <a:ext cx="5989320" cy="72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050" dirty="0"/>
              <a:t>認知症の方や介護している家族の方、地域の方、さまざまな年代の方で気軽に集えるカフェです。</a:t>
            </a:r>
            <a:endParaRPr kumimoji="1" lang="en-US" altLang="ja-JP" sz="1050" dirty="0"/>
          </a:p>
          <a:p>
            <a:pPr>
              <a:lnSpc>
                <a:spcPts val="1700"/>
              </a:lnSpc>
            </a:pPr>
            <a:r>
              <a:rPr lang="ja-JP" altLang="en-US" sz="1050" dirty="0"/>
              <a:t>毎回ゲストスピーカーの方をお招きし、いろんなお話をお聞きします。</a:t>
            </a:r>
            <a:endParaRPr lang="en-US" altLang="ja-JP" sz="1050" dirty="0"/>
          </a:p>
          <a:p>
            <a:pPr>
              <a:lnSpc>
                <a:spcPts val="1700"/>
              </a:lnSpc>
            </a:pPr>
            <a:r>
              <a:rPr kumimoji="1" lang="ja-JP" altLang="en-US" sz="1050" dirty="0"/>
              <a:t>どなたでも参加できます。お気軽にお越しください。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208CE5B8-DC1A-4C63-AE35-82527B1C5B2D}"/>
              </a:ext>
            </a:extLst>
          </p:cNvPr>
          <p:cNvGrpSpPr/>
          <p:nvPr/>
        </p:nvGrpSpPr>
        <p:grpSpPr>
          <a:xfrm>
            <a:off x="1720702" y="5896718"/>
            <a:ext cx="3582818" cy="1680760"/>
            <a:chOff x="1693681" y="5846475"/>
            <a:chExt cx="3582818" cy="1680760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9B4ACC4A-46D3-4BE0-9939-1559A25FEAE0}"/>
                </a:ext>
              </a:extLst>
            </p:cNvPr>
            <p:cNvSpPr/>
            <p:nvPr/>
          </p:nvSpPr>
          <p:spPr>
            <a:xfrm>
              <a:off x="1693681" y="5846475"/>
              <a:ext cx="3582818" cy="1680760"/>
            </a:xfrm>
            <a:prstGeom prst="roundRect">
              <a:avLst/>
            </a:prstGeom>
            <a:solidFill>
              <a:srgbClr val="FFD9FF">
                <a:alpha val="51765"/>
              </a:srgbClr>
            </a:solidFill>
            <a:ln>
              <a:solidFill>
                <a:srgbClr val="FFD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4463930A-340A-456A-B7A4-B2C4B32DF5A4}"/>
                </a:ext>
              </a:extLst>
            </p:cNvPr>
            <p:cNvGrpSpPr/>
            <p:nvPr/>
          </p:nvGrpSpPr>
          <p:grpSpPr>
            <a:xfrm>
              <a:off x="1967641" y="5932959"/>
              <a:ext cx="3308858" cy="1567276"/>
              <a:chOff x="338071" y="3743928"/>
              <a:chExt cx="5391489" cy="1318578"/>
            </a:xfrm>
            <a:noFill/>
          </p:grpSpPr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E3EA7093-CC11-43E8-A991-5039C55DF3BD}"/>
                  </a:ext>
                </a:extLst>
              </p:cNvPr>
              <p:cNvSpPr txBox="1"/>
              <p:nvPr/>
            </p:nvSpPr>
            <p:spPr>
              <a:xfrm>
                <a:off x="338071" y="3975365"/>
                <a:ext cx="5391489" cy="82622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lang="ja-JP" altLang="en-US" sz="1200" dirty="0"/>
                  <a:t>場所：①小立野公民館　小立野</a:t>
                </a:r>
                <a:r>
                  <a:rPr lang="en-US" altLang="ja-JP" sz="1200" dirty="0"/>
                  <a:t>4</a:t>
                </a:r>
                <a:r>
                  <a:rPr lang="ja-JP" altLang="en-US" sz="1200" dirty="0"/>
                  <a:t>丁目</a:t>
                </a:r>
                <a:r>
                  <a:rPr lang="en-US" altLang="ja-JP" sz="1200" dirty="0"/>
                  <a:t>7-51</a:t>
                </a:r>
              </a:p>
              <a:p>
                <a:pPr>
                  <a:lnSpc>
                    <a:spcPts val="2400"/>
                  </a:lnSpc>
                </a:pPr>
                <a:r>
                  <a:rPr lang="ja-JP" altLang="en-US" sz="1200" dirty="0"/>
                  <a:t>　　　②如来寺　小立野</a:t>
                </a:r>
                <a:r>
                  <a:rPr lang="en-US" altLang="ja-JP" sz="1200" dirty="0"/>
                  <a:t>5</a:t>
                </a:r>
                <a:r>
                  <a:rPr lang="ja-JP" altLang="en-US" sz="1200" dirty="0"/>
                  <a:t>丁目</a:t>
                </a:r>
                <a:r>
                  <a:rPr lang="en-US" altLang="ja-JP" sz="1200" dirty="0"/>
                  <a:t>1</a:t>
                </a:r>
              </a:p>
              <a:p>
                <a:pPr>
                  <a:lnSpc>
                    <a:spcPts val="2400"/>
                  </a:lnSpc>
                </a:pPr>
                <a:r>
                  <a:rPr lang="ja-JP" altLang="en-US" sz="1200" dirty="0"/>
                  <a:t>　　　</a:t>
                </a:r>
                <a:r>
                  <a:rPr lang="en-US" altLang="ja-JP" sz="1200" dirty="0"/>
                  <a:t>※</a:t>
                </a:r>
                <a:r>
                  <a:rPr lang="ja-JP" altLang="en-US" sz="1200" dirty="0"/>
                  <a:t>上記予定参照</a:t>
                </a:r>
                <a:endParaRPr lang="en-US" altLang="ja-JP" sz="1200" dirty="0"/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790FFFA1-73D1-47D2-9749-F27A9990724B}"/>
                  </a:ext>
                </a:extLst>
              </p:cNvPr>
              <p:cNvSpPr txBox="1"/>
              <p:nvPr/>
            </p:nvSpPr>
            <p:spPr>
              <a:xfrm>
                <a:off x="350521" y="4829462"/>
                <a:ext cx="4872413" cy="23304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dirty="0"/>
                  <a:t>参加費：無料　お菓子、飲み物付き</a:t>
                </a:r>
                <a:endParaRPr lang="en-US" altLang="ja-JP" sz="1200" dirty="0"/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2AD9336E-D4C3-4F1C-AD97-3E8F9A6EF961}"/>
                  </a:ext>
                </a:extLst>
              </p:cNvPr>
              <p:cNvSpPr txBox="1"/>
              <p:nvPr/>
            </p:nvSpPr>
            <p:spPr>
              <a:xfrm>
                <a:off x="350521" y="3743928"/>
                <a:ext cx="5201827" cy="23304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200" dirty="0"/>
                  <a:t>日時：毎月第３木曜日　</a:t>
                </a:r>
                <a:r>
                  <a:rPr lang="en-US" altLang="ja-JP" sz="1200" dirty="0"/>
                  <a:t>14</a:t>
                </a:r>
                <a:r>
                  <a:rPr lang="ja-JP" altLang="en-US" sz="1200" dirty="0"/>
                  <a:t>：</a:t>
                </a:r>
                <a:r>
                  <a:rPr lang="en-US" altLang="ja-JP" sz="1200" dirty="0"/>
                  <a:t>00</a:t>
                </a:r>
                <a:r>
                  <a:rPr lang="ja-JP" altLang="en-US" sz="1200" dirty="0"/>
                  <a:t>～</a:t>
                </a:r>
                <a:r>
                  <a:rPr lang="en-US" altLang="ja-JP" sz="1200" dirty="0"/>
                  <a:t>15</a:t>
                </a:r>
                <a:r>
                  <a:rPr lang="ja-JP" altLang="en-US" sz="1200" dirty="0"/>
                  <a:t>：</a:t>
                </a:r>
                <a:r>
                  <a:rPr lang="en-US" altLang="ja-JP" sz="1200" dirty="0"/>
                  <a:t>00</a:t>
                </a:r>
              </a:p>
            </p:txBody>
          </p:sp>
        </p:grp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66EACD3-506B-442F-A64A-0C061049E06F}"/>
              </a:ext>
            </a:extLst>
          </p:cNvPr>
          <p:cNvSpPr txBox="1"/>
          <p:nvPr/>
        </p:nvSpPr>
        <p:spPr>
          <a:xfrm>
            <a:off x="1368389" y="9397314"/>
            <a:ext cx="5483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～問い合わせ先～</a:t>
            </a:r>
            <a:r>
              <a:rPr lang="ja-JP" altLang="en-US" sz="1100" dirty="0"/>
              <a:t>　</a:t>
            </a:r>
            <a:r>
              <a:rPr lang="ja-JP" altLang="en-US" sz="1050" dirty="0"/>
              <a:t>金沢市地域包括支援センターとびうめ　</a:t>
            </a:r>
            <a:r>
              <a:rPr kumimoji="1" lang="en-US" altLang="ja-JP" sz="1050" dirty="0"/>
              <a:t>TEL</a:t>
            </a:r>
            <a:r>
              <a:rPr kumimoji="1" lang="ja-JP" altLang="en-US" sz="1050" dirty="0"/>
              <a:t> </a:t>
            </a:r>
            <a:r>
              <a:rPr kumimoji="1" lang="en-US" altLang="ja-JP" sz="1050" dirty="0"/>
              <a:t>231-3377</a:t>
            </a:r>
            <a:endParaRPr kumimoji="1" lang="ja-JP" altLang="en-US" sz="1100" dirty="0"/>
          </a:p>
        </p:txBody>
      </p: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99C4A0AC-3735-4ADA-AAA0-AA1E4E7DE944}"/>
              </a:ext>
            </a:extLst>
          </p:cNvPr>
          <p:cNvCxnSpPr>
            <a:cxnSpLocks/>
          </p:cNvCxnSpPr>
          <p:nvPr/>
        </p:nvCxnSpPr>
        <p:spPr>
          <a:xfrm>
            <a:off x="-131376" y="5672666"/>
            <a:ext cx="7147560" cy="0"/>
          </a:xfrm>
          <a:prstGeom prst="line">
            <a:avLst/>
          </a:prstGeom>
          <a:ln w="12700">
            <a:solidFill>
              <a:srgbClr val="FF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2EDC87B-2403-4824-8084-7EDF637A9998}"/>
              </a:ext>
            </a:extLst>
          </p:cNvPr>
          <p:cNvGrpSpPr/>
          <p:nvPr/>
        </p:nvGrpSpPr>
        <p:grpSpPr>
          <a:xfrm>
            <a:off x="0" y="2464228"/>
            <a:ext cx="6671552" cy="3087261"/>
            <a:chOff x="21112" y="4577723"/>
            <a:chExt cx="6671552" cy="2641055"/>
          </a:xfrm>
        </p:grpSpPr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832DC5D0-8E13-46FF-813D-41B9EEA5C22E}"/>
                </a:ext>
              </a:extLst>
            </p:cNvPr>
            <p:cNvGrpSpPr/>
            <p:nvPr/>
          </p:nvGrpSpPr>
          <p:grpSpPr>
            <a:xfrm>
              <a:off x="573804" y="4904772"/>
              <a:ext cx="6118860" cy="2314006"/>
              <a:chOff x="57734" y="4439856"/>
              <a:chExt cx="3798570" cy="2314006"/>
            </a:xfrm>
          </p:grpSpPr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8608B7A9-ED01-41E8-8958-A1A1905827F7}"/>
                  </a:ext>
                </a:extLst>
              </p:cNvPr>
              <p:cNvSpPr txBox="1"/>
              <p:nvPr/>
            </p:nvSpPr>
            <p:spPr>
              <a:xfrm>
                <a:off x="57734" y="4439856"/>
                <a:ext cx="3798570" cy="5517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200"/>
                  </a:lnSpc>
                </a:pPr>
                <a:r>
                  <a:rPr kumimoji="1" lang="en-US" altLang="ja-JP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4/16</a:t>
                </a:r>
                <a:r>
                  <a:rPr kumimoji="1" lang="ja-JP" altLang="en-US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すごいぞ！福祉用具（小立野公民館）</a:t>
                </a:r>
                <a:endParaRPr kumimoji="1" lang="en-US" altLang="ja-JP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ts val="2200"/>
                  </a:lnSpc>
                </a:pP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 　　　　　　　　  　　</a:t>
                </a:r>
                <a:r>
                  <a:rPr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ハンディ</a:t>
                </a:r>
                <a:r>
                  <a:rPr lang="en-US" altLang="ja-JP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―</a:t>
                </a:r>
                <a:r>
                  <a:rPr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エイド　塚田 圭駿さん</a:t>
                </a:r>
                <a:endParaRPr kumimoji="1"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C178F497-BB40-442D-BC4D-9591EFD7B1BA}"/>
                  </a:ext>
                </a:extLst>
              </p:cNvPr>
              <p:cNvSpPr txBox="1"/>
              <p:nvPr/>
            </p:nvSpPr>
            <p:spPr>
              <a:xfrm>
                <a:off x="57734" y="5193736"/>
                <a:ext cx="3798570" cy="760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200"/>
                  </a:lnSpc>
                </a:pPr>
                <a:r>
                  <a:rPr lang="en-US" altLang="ja-JP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5/21</a:t>
                </a:r>
                <a:r>
                  <a:rPr lang="ja-JP" altLang="en-US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如来寺探検ツアー ～小立野の歴史を振り返る～　</a:t>
                </a:r>
                <a:endParaRPr lang="en-US" altLang="ja-JP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ts val="2200"/>
                  </a:lnSpc>
                </a:pPr>
                <a:r>
                  <a:rPr lang="ja-JP" altLang="en-US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　　　　　　　　　　　　　　（如来寺）　</a:t>
                </a: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</a:t>
                </a:r>
                <a:endParaRPr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</a:t>
                </a:r>
                <a:r>
                  <a:rPr kumimoji="1"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認知症キャラバンメイト・如来寺 住職　吉田 隆一</a:t>
                </a:r>
                <a:r>
                  <a:rPr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さん</a:t>
                </a:r>
                <a:endParaRPr kumimoji="1"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38B2DC12-655B-477B-B79E-9272C4BA5C67}"/>
                  </a:ext>
                </a:extLst>
              </p:cNvPr>
              <p:cNvSpPr txBox="1"/>
              <p:nvPr/>
            </p:nvSpPr>
            <p:spPr>
              <a:xfrm>
                <a:off x="82644" y="6202097"/>
                <a:ext cx="3748750" cy="551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200"/>
                  </a:lnSpc>
                </a:pPr>
                <a:r>
                  <a:rPr lang="en-US" altLang="ja-JP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6/18</a:t>
                </a:r>
                <a:r>
                  <a:rPr lang="ja-JP" altLang="en-US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簡単バランスの良い食事（如来寺）　　</a:t>
                </a:r>
                <a:endParaRPr lang="en-US" altLang="ja-JP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  <a:p>
                <a:pPr>
                  <a:lnSpc>
                    <a:spcPts val="2200"/>
                  </a:lnSpc>
                </a:pPr>
                <a:r>
                  <a:rPr lang="ja-JP" altLang="en-US" sz="16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　　　　　　　　　　　　　 　  </a:t>
                </a:r>
                <a:r>
                  <a:rPr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石川県栄養士会  手塚 波子</a:t>
                </a:r>
                <a:r>
                  <a:rPr kumimoji="1" lang="ja-JP" altLang="en-US" sz="1400" dirty="0">
                    <a:latin typeface="UD デジタル 教科書体 N-B" panose="02020700000000000000" pitchFamily="17" charset="-128"/>
                    <a:ea typeface="UD デジタル 教科書体 N-B" panose="02020700000000000000" pitchFamily="17" charset="-128"/>
                  </a:rPr>
                  <a:t>さん</a:t>
                </a:r>
                <a:endParaRPr kumimoji="1" lang="en-US" altLang="ja-JP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endParaRPr>
              </a:p>
            </p:txBody>
          </p:sp>
        </p:grpSp>
        <p:sp>
          <p:nvSpPr>
            <p:cNvPr id="104" name="テキスト ボックス 103">
              <a:extLst>
                <a:ext uri="{FF2B5EF4-FFF2-40B4-BE49-F238E27FC236}">
                  <a16:creationId xmlns:a16="http://schemas.microsoft.com/office/drawing/2014/main" id="{B11BA95D-2BC7-46A1-B662-3DCA71658A65}"/>
                </a:ext>
              </a:extLst>
            </p:cNvPr>
            <p:cNvSpPr txBox="1"/>
            <p:nvPr/>
          </p:nvSpPr>
          <p:spPr>
            <a:xfrm>
              <a:off x="21112" y="4577723"/>
              <a:ext cx="2170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～相談員の予定～</a:t>
              </a:r>
            </a:p>
          </p:txBody>
        </p:sp>
      </p:grpSp>
      <p:pic>
        <p:nvPicPr>
          <p:cNvPr id="21" name="図 20">
            <a:extLst>
              <a:ext uri="{FF2B5EF4-FFF2-40B4-BE49-F238E27FC236}">
                <a16:creationId xmlns:a16="http://schemas.microsoft.com/office/drawing/2014/main" id="{80EFBF6E-D014-4963-B6BA-CBDDC50F8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211" y="94746"/>
            <a:ext cx="935617" cy="70710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AB5DDFFA-2C28-40E4-985E-67CB1147E5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6" y="9104900"/>
            <a:ext cx="935617" cy="707102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AF46C00-C1EB-49B8-9F63-F32166D0AF42}"/>
              </a:ext>
            </a:extLst>
          </p:cNvPr>
          <p:cNvGrpSpPr/>
          <p:nvPr/>
        </p:nvGrpSpPr>
        <p:grpSpPr>
          <a:xfrm>
            <a:off x="825499" y="7828920"/>
            <a:ext cx="5207000" cy="1440653"/>
            <a:chOff x="888031" y="7000953"/>
            <a:chExt cx="5207000" cy="1440653"/>
          </a:xfrm>
        </p:grpSpPr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0D944EEF-76E6-4F54-AE74-B27A6B540776}"/>
                </a:ext>
              </a:extLst>
            </p:cNvPr>
            <p:cNvSpPr/>
            <p:nvPr/>
          </p:nvSpPr>
          <p:spPr>
            <a:xfrm>
              <a:off x="888031" y="7342815"/>
              <a:ext cx="5207000" cy="8128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E3DAC180-C3C5-4F91-9D81-DC5BE4A0719D}"/>
                </a:ext>
              </a:extLst>
            </p:cNvPr>
            <p:cNvSpPr/>
            <p:nvPr/>
          </p:nvSpPr>
          <p:spPr>
            <a:xfrm rot="5400000">
              <a:off x="3351071" y="7632905"/>
              <a:ext cx="1368241" cy="10434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D99FE821-C3D5-42B0-BBC9-5B066374CC4A}"/>
                </a:ext>
              </a:extLst>
            </p:cNvPr>
            <p:cNvSpPr/>
            <p:nvPr/>
          </p:nvSpPr>
          <p:spPr>
            <a:xfrm rot="5400000">
              <a:off x="4899978" y="7573303"/>
              <a:ext cx="375886" cy="7747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四角形: 角を丸くする 29">
              <a:extLst>
                <a:ext uri="{FF2B5EF4-FFF2-40B4-BE49-F238E27FC236}">
                  <a16:creationId xmlns:a16="http://schemas.microsoft.com/office/drawing/2014/main" id="{0583A634-C874-4F9D-8F6B-67D3A9AECAC7}"/>
                </a:ext>
              </a:extLst>
            </p:cNvPr>
            <p:cNvSpPr/>
            <p:nvPr/>
          </p:nvSpPr>
          <p:spPr>
            <a:xfrm rot="5400000">
              <a:off x="3232423" y="7151474"/>
              <a:ext cx="377389" cy="7634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四角形: 角を丸くする 30">
              <a:extLst>
                <a:ext uri="{FF2B5EF4-FFF2-40B4-BE49-F238E27FC236}">
                  <a16:creationId xmlns:a16="http://schemas.microsoft.com/office/drawing/2014/main" id="{D64F2AD7-7B45-4547-B4FB-0E43943256EA}"/>
                </a:ext>
              </a:extLst>
            </p:cNvPr>
            <p:cNvSpPr/>
            <p:nvPr/>
          </p:nvSpPr>
          <p:spPr>
            <a:xfrm rot="5400000">
              <a:off x="3052764" y="7622198"/>
              <a:ext cx="563844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21E60D7A-A0F9-4865-8C7E-E047A5856281}"/>
                </a:ext>
              </a:extLst>
            </p:cNvPr>
            <p:cNvSpPr/>
            <p:nvPr/>
          </p:nvSpPr>
          <p:spPr>
            <a:xfrm rot="9331087">
              <a:off x="2909025" y="7791181"/>
              <a:ext cx="435339" cy="47743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31C0287F-725D-4744-90B9-28BCB254807F}"/>
                </a:ext>
              </a:extLst>
            </p:cNvPr>
            <p:cNvSpPr/>
            <p:nvPr/>
          </p:nvSpPr>
          <p:spPr>
            <a:xfrm rot="10318889">
              <a:off x="988173" y="8011019"/>
              <a:ext cx="1984785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A55A5EFC-2FD9-4056-8FEB-4AF79346F30D}"/>
                </a:ext>
              </a:extLst>
            </p:cNvPr>
            <p:cNvSpPr/>
            <p:nvPr/>
          </p:nvSpPr>
          <p:spPr>
            <a:xfrm rot="5400000">
              <a:off x="1175576" y="7726466"/>
              <a:ext cx="711419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F1F57A22-E3D0-4E80-9BA9-1153BB584668}"/>
                </a:ext>
              </a:extLst>
            </p:cNvPr>
            <p:cNvGrpSpPr/>
            <p:nvPr/>
          </p:nvGrpSpPr>
          <p:grpSpPr>
            <a:xfrm>
              <a:off x="2908504" y="7350561"/>
              <a:ext cx="609667" cy="200055"/>
              <a:chOff x="2418218" y="7049354"/>
              <a:chExt cx="444819" cy="200055"/>
            </a:xfrm>
          </p:grpSpPr>
          <p:sp>
            <p:nvSpPr>
              <p:cNvPr id="72" name="フローチャート: 代替処理 71">
                <a:extLst>
                  <a:ext uri="{FF2B5EF4-FFF2-40B4-BE49-F238E27FC236}">
                    <a16:creationId xmlns:a16="http://schemas.microsoft.com/office/drawing/2014/main" id="{68FCB7B1-454D-4E10-A66C-F917259FC5E4}"/>
                  </a:ext>
                </a:extLst>
              </p:cNvPr>
              <p:cNvSpPr/>
              <p:nvPr/>
            </p:nvSpPr>
            <p:spPr>
              <a:xfrm>
                <a:off x="2450804" y="7069562"/>
                <a:ext cx="354848" cy="140278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F72A6C3D-5FC8-4AEB-AC9A-A4AA24D006D8}"/>
                  </a:ext>
                </a:extLst>
              </p:cNvPr>
              <p:cNvSpPr txBox="1"/>
              <p:nvPr/>
            </p:nvSpPr>
            <p:spPr>
              <a:xfrm>
                <a:off x="2418218" y="7049354"/>
                <a:ext cx="444819" cy="20005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ja-JP" altLang="en-US" sz="700" dirty="0"/>
                  <a:t>小立野</a:t>
                </a:r>
                <a:r>
                  <a:rPr lang="en-US" altLang="ja-JP" sz="700" dirty="0"/>
                  <a:t>(</a:t>
                </a:r>
                <a:r>
                  <a:rPr lang="ja-JP" altLang="en-US" sz="700" dirty="0"/>
                  <a:t>四</a:t>
                </a:r>
                <a:r>
                  <a:rPr lang="en-US" altLang="ja-JP" sz="700" dirty="0"/>
                  <a:t>)</a:t>
                </a:r>
                <a:endParaRPr kumimoji="1" lang="ja-JP" altLang="en-US" sz="700" dirty="0"/>
              </a:p>
            </p:txBody>
          </p:sp>
        </p:grpSp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C7A1C7B0-B328-420A-97F1-4E41F1751600}"/>
                </a:ext>
              </a:extLst>
            </p:cNvPr>
            <p:cNvGrpSpPr/>
            <p:nvPr/>
          </p:nvGrpSpPr>
          <p:grpSpPr>
            <a:xfrm>
              <a:off x="3849959" y="7192420"/>
              <a:ext cx="363912" cy="132261"/>
              <a:chOff x="2458124" y="6915453"/>
              <a:chExt cx="363912" cy="132261"/>
            </a:xfrm>
          </p:grpSpPr>
          <p:sp>
            <p:nvSpPr>
              <p:cNvPr id="66" name="フローチャート: 代替処理 65">
                <a:extLst>
                  <a:ext uri="{FF2B5EF4-FFF2-40B4-BE49-F238E27FC236}">
                    <a16:creationId xmlns:a16="http://schemas.microsoft.com/office/drawing/2014/main" id="{0AD66E06-2DF0-4B9D-9577-D7A8DF495647}"/>
                  </a:ext>
                </a:extLst>
              </p:cNvPr>
              <p:cNvSpPr/>
              <p:nvPr/>
            </p:nvSpPr>
            <p:spPr>
              <a:xfrm>
                <a:off x="2458124" y="6915453"/>
                <a:ext cx="363912" cy="132261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7" name="楕円 66">
                <a:extLst>
                  <a:ext uri="{FF2B5EF4-FFF2-40B4-BE49-F238E27FC236}">
                    <a16:creationId xmlns:a16="http://schemas.microsoft.com/office/drawing/2014/main" id="{57F590FB-CA4B-4B73-9986-44C9F5401ECB}"/>
                  </a:ext>
                </a:extLst>
              </p:cNvPr>
              <p:cNvSpPr/>
              <p:nvPr/>
            </p:nvSpPr>
            <p:spPr>
              <a:xfrm>
                <a:off x="2473199" y="6925426"/>
                <a:ext cx="97698" cy="107649"/>
              </a:xfrm>
              <a:prstGeom prst="ellips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8" name="楕円 67">
                <a:extLst>
                  <a:ext uri="{FF2B5EF4-FFF2-40B4-BE49-F238E27FC236}">
                    <a16:creationId xmlns:a16="http://schemas.microsoft.com/office/drawing/2014/main" id="{79F871D4-3448-492C-BC8F-DEE7593E4D6F}"/>
                  </a:ext>
                </a:extLst>
              </p:cNvPr>
              <p:cNvSpPr/>
              <p:nvPr/>
            </p:nvSpPr>
            <p:spPr>
              <a:xfrm>
                <a:off x="2585971" y="6925426"/>
                <a:ext cx="97698" cy="107649"/>
              </a:xfrm>
              <a:prstGeom prst="ellipse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楕円 70">
                <a:extLst>
                  <a:ext uri="{FF2B5EF4-FFF2-40B4-BE49-F238E27FC236}">
                    <a16:creationId xmlns:a16="http://schemas.microsoft.com/office/drawing/2014/main" id="{EBD16481-024F-4EB1-A456-592F581684DF}"/>
                  </a:ext>
                </a:extLst>
              </p:cNvPr>
              <p:cNvSpPr/>
              <p:nvPr/>
            </p:nvSpPr>
            <p:spPr>
              <a:xfrm>
                <a:off x="2703442" y="6925832"/>
                <a:ext cx="97698" cy="107649"/>
              </a:xfrm>
              <a:prstGeom prst="ellipse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EA034299-ABF6-468B-9124-173829E6C528}"/>
                </a:ext>
              </a:extLst>
            </p:cNvPr>
            <p:cNvGrpSpPr/>
            <p:nvPr/>
          </p:nvGrpSpPr>
          <p:grpSpPr>
            <a:xfrm>
              <a:off x="3398625" y="7049023"/>
              <a:ext cx="430438" cy="338554"/>
              <a:chOff x="2627890" y="1665318"/>
              <a:chExt cx="412747" cy="338554"/>
            </a:xfrm>
          </p:grpSpPr>
          <p:sp>
            <p:nvSpPr>
              <p:cNvPr id="64" name="四角形: 角を丸くする 63">
                <a:extLst>
                  <a:ext uri="{FF2B5EF4-FFF2-40B4-BE49-F238E27FC236}">
                    <a16:creationId xmlns:a16="http://schemas.microsoft.com/office/drawing/2014/main" id="{B7CB8CEB-0917-4BCA-B7B5-077B3AEB3BAA}"/>
                  </a:ext>
                </a:extLst>
              </p:cNvPr>
              <p:cNvSpPr/>
              <p:nvPr/>
            </p:nvSpPr>
            <p:spPr>
              <a:xfrm>
                <a:off x="2672153" y="1679153"/>
                <a:ext cx="304532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283BAAA4-0234-4C43-A681-AC674DC0C155}"/>
                  </a:ext>
                </a:extLst>
              </p:cNvPr>
              <p:cNvSpPr txBox="1"/>
              <p:nvPr/>
            </p:nvSpPr>
            <p:spPr>
              <a:xfrm>
                <a:off x="2627890" y="1665318"/>
                <a:ext cx="412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エネ</a:t>
                </a:r>
                <a:endParaRPr lang="en-US" altLang="ja-JP" sz="800" dirty="0"/>
              </a:p>
              <a:p>
                <a:r>
                  <a:rPr lang="ja-JP" altLang="en-US" sz="800" dirty="0"/>
                  <a:t>オス</a:t>
                </a:r>
                <a:endParaRPr kumimoji="1" lang="en-US" altLang="ja-JP" sz="800" dirty="0"/>
              </a:p>
            </p:txBody>
          </p:sp>
        </p:grp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BBF90C37-8915-4C5A-970F-FE10E33A3AF1}"/>
                </a:ext>
              </a:extLst>
            </p:cNvPr>
            <p:cNvGrpSpPr/>
            <p:nvPr/>
          </p:nvGrpSpPr>
          <p:grpSpPr>
            <a:xfrm>
              <a:off x="3006334" y="7211934"/>
              <a:ext cx="363912" cy="132261"/>
              <a:chOff x="2458124" y="6915453"/>
              <a:chExt cx="363912" cy="132261"/>
            </a:xfrm>
          </p:grpSpPr>
          <p:sp>
            <p:nvSpPr>
              <p:cNvPr id="60" name="フローチャート: 代替処理 59">
                <a:extLst>
                  <a:ext uri="{FF2B5EF4-FFF2-40B4-BE49-F238E27FC236}">
                    <a16:creationId xmlns:a16="http://schemas.microsoft.com/office/drawing/2014/main" id="{8B78DA59-C5D0-4F1D-A54A-EA72C3CC4B5A}"/>
                  </a:ext>
                </a:extLst>
              </p:cNvPr>
              <p:cNvSpPr/>
              <p:nvPr/>
            </p:nvSpPr>
            <p:spPr>
              <a:xfrm>
                <a:off x="2458124" y="6915453"/>
                <a:ext cx="363912" cy="132261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1" name="楕円 60">
                <a:extLst>
                  <a:ext uri="{FF2B5EF4-FFF2-40B4-BE49-F238E27FC236}">
                    <a16:creationId xmlns:a16="http://schemas.microsoft.com/office/drawing/2014/main" id="{3C6F0575-2D77-4BFF-A401-12394BD28CAC}"/>
                  </a:ext>
                </a:extLst>
              </p:cNvPr>
              <p:cNvSpPr/>
              <p:nvPr/>
            </p:nvSpPr>
            <p:spPr>
              <a:xfrm>
                <a:off x="2473199" y="6925426"/>
                <a:ext cx="97698" cy="107649"/>
              </a:xfrm>
              <a:prstGeom prst="ellips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楕円 61">
                <a:extLst>
                  <a:ext uri="{FF2B5EF4-FFF2-40B4-BE49-F238E27FC236}">
                    <a16:creationId xmlns:a16="http://schemas.microsoft.com/office/drawing/2014/main" id="{6AC5E2A4-A9F0-441E-BEEC-F94C866A3228}"/>
                  </a:ext>
                </a:extLst>
              </p:cNvPr>
              <p:cNvSpPr/>
              <p:nvPr/>
            </p:nvSpPr>
            <p:spPr>
              <a:xfrm>
                <a:off x="2585971" y="6925426"/>
                <a:ext cx="97698" cy="107649"/>
              </a:xfrm>
              <a:prstGeom prst="ellipse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3" name="楕円 62">
                <a:extLst>
                  <a:ext uri="{FF2B5EF4-FFF2-40B4-BE49-F238E27FC236}">
                    <a16:creationId xmlns:a16="http://schemas.microsoft.com/office/drawing/2014/main" id="{69A22803-2F8E-45AA-BD6D-8566DC78B0A3}"/>
                  </a:ext>
                </a:extLst>
              </p:cNvPr>
              <p:cNvSpPr/>
              <p:nvPr/>
            </p:nvSpPr>
            <p:spPr>
              <a:xfrm>
                <a:off x="2703442" y="6925832"/>
                <a:ext cx="97698" cy="107649"/>
              </a:xfrm>
              <a:prstGeom prst="ellipse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89B74135-7DF7-47B7-9CA0-85957E7EC618}"/>
                </a:ext>
              </a:extLst>
            </p:cNvPr>
            <p:cNvGrpSpPr/>
            <p:nvPr/>
          </p:nvGrpSpPr>
          <p:grpSpPr>
            <a:xfrm>
              <a:off x="4716447" y="7808472"/>
              <a:ext cx="797559" cy="409099"/>
              <a:chOff x="2630442" y="1679153"/>
              <a:chExt cx="441100" cy="281730"/>
            </a:xfrm>
          </p:grpSpPr>
          <p:sp>
            <p:nvSpPr>
              <p:cNvPr id="58" name="四角形: 角を丸くする 57">
                <a:extLst>
                  <a:ext uri="{FF2B5EF4-FFF2-40B4-BE49-F238E27FC236}">
                    <a16:creationId xmlns:a16="http://schemas.microsoft.com/office/drawing/2014/main" id="{D1A3B792-FFCF-49E1-9EB6-38CEE68B8AE5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77535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テキスト ボックス 58">
                <a:extLst>
                  <a:ext uri="{FF2B5EF4-FFF2-40B4-BE49-F238E27FC236}">
                    <a16:creationId xmlns:a16="http://schemas.microsoft.com/office/drawing/2014/main" id="{C1C51A67-2740-48AB-86F4-AE44AAB2D379}"/>
                  </a:ext>
                </a:extLst>
              </p:cNvPr>
              <p:cNvSpPr txBox="1"/>
              <p:nvPr/>
            </p:nvSpPr>
            <p:spPr>
              <a:xfrm>
                <a:off x="2658795" y="1703800"/>
                <a:ext cx="412747" cy="176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金沢大学</a:t>
                </a:r>
                <a:endParaRPr lang="en-US" altLang="ja-JP" sz="800" dirty="0"/>
              </a:p>
              <a:p>
                <a:r>
                  <a:rPr lang="ja-JP" altLang="en-US" sz="800" dirty="0"/>
                  <a:t>付属病院</a:t>
                </a:r>
                <a:endParaRPr lang="en-US" altLang="ja-JP" sz="800" dirty="0"/>
              </a:p>
            </p:txBody>
          </p:sp>
        </p:grpSp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357F966C-931F-465A-B851-243CB6FDFD4D}"/>
                </a:ext>
              </a:extLst>
            </p:cNvPr>
            <p:cNvGrpSpPr/>
            <p:nvPr/>
          </p:nvGrpSpPr>
          <p:grpSpPr>
            <a:xfrm>
              <a:off x="4601054" y="7019202"/>
              <a:ext cx="489167" cy="311667"/>
              <a:chOff x="2612836" y="1679153"/>
              <a:chExt cx="412747" cy="281730"/>
            </a:xfrm>
          </p:grpSpPr>
          <p:sp>
            <p:nvSpPr>
              <p:cNvPr id="56" name="四角形: 角を丸くする 55">
                <a:extLst>
                  <a:ext uri="{FF2B5EF4-FFF2-40B4-BE49-F238E27FC236}">
                    <a16:creationId xmlns:a16="http://schemas.microsoft.com/office/drawing/2014/main" id="{A373B4E0-B2C4-476E-9BF3-B4B5CBC7583F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77535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id="{EDFF8A6F-6B45-4D66-B7CE-E9B968A1037E}"/>
                  </a:ext>
                </a:extLst>
              </p:cNvPr>
              <p:cNvSpPr txBox="1"/>
              <p:nvPr/>
            </p:nvSpPr>
            <p:spPr>
              <a:xfrm>
                <a:off x="2612836" y="1744366"/>
                <a:ext cx="412747" cy="148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福光屋</a:t>
                </a:r>
                <a:endParaRPr lang="en-US" altLang="ja-JP" sz="800" dirty="0"/>
              </a:p>
            </p:txBody>
          </p:sp>
        </p:grpSp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7622FD96-3CCB-4AA6-9411-9674246CDDF2}"/>
                </a:ext>
              </a:extLst>
            </p:cNvPr>
            <p:cNvGrpSpPr/>
            <p:nvPr/>
          </p:nvGrpSpPr>
          <p:grpSpPr>
            <a:xfrm>
              <a:off x="3097673" y="7944424"/>
              <a:ext cx="489167" cy="311667"/>
              <a:chOff x="2612836" y="1679153"/>
              <a:chExt cx="412747" cy="281730"/>
            </a:xfrm>
            <a:solidFill>
              <a:srgbClr val="FF0000"/>
            </a:solidFill>
          </p:grpSpPr>
          <p:sp>
            <p:nvSpPr>
              <p:cNvPr id="54" name="四角形: 角を丸くする 53">
                <a:extLst>
                  <a:ext uri="{FF2B5EF4-FFF2-40B4-BE49-F238E27FC236}">
                    <a16:creationId xmlns:a16="http://schemas.microsoft.com/office/drawing/2014/main" id="{22FCEBA4-A92C-4DDE-960A-2BDA9838E046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77535" cy="281730"/>
              </a:xfrm>
              <a:prstGeom prst="roundRect">
                <a:avLst/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E4CA2061-ED3D-4BA3-B30A-B83D3B10B150}"/>
                  </a:ext>
                </a:extLst>
              </p:cNvPr>
              <p:cNvSpPr txBox="1"/>
              <p:nvPr/>
            </p:nvSpPr>
            <p:spPr>
              <a:xfrm>
                <a:off x="2612836" y="1744366"/>
                <a:ext cx="412747" cy="194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如来寺</a:t>
                </a:r>
                <a:endParaRPr lang="en-US" altLang="ja-JP" sz="800" dirty="0"/>
              </a:p>
            </p:txBody>
          </p:sp>
        </p:grpSp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7440F256-689C-48D3-8155-FEA3F31E6CDA}"/>
                </a:ext>
              </a:extLst>
            </p:cNvPr>
            <p:cNvGrpSpPr/>
            <p:nvPr/>
          </p:nvGrpSpPr>
          <p:grpSpPr>
            <a:xfrm>
              <a:off x="1916009" y="7570396"/>
              <a:ext cx="609668" cy="378504"/>
              <a:chOff x="2804943" y="1679152"/>
              <a:chExt cx="301460" cy="322226"/>
            </a:xfrm>
          </p:grpSpPr>
          <p:sp>
            <p:nvSpPr>
              <p:cNvPr id="52" name="四角形: 角を丸くする 51">
                <a:extLst>
                  <a:ext uri="{FF2B5EF4-FFF2-40B4-BE49-F238E27FC236}">
                    <a16:creationId xmlns:a16="http://schemas.microsoft.com/office/drawing/2014/main" id="{DF7CC2AE-6017-4C75-90F5-99A4B98D4660}"/>
                  </a:ext>
                </a:extLst>
              </p:cNvPr>
              <p:cNvSpPr/>
              <p:nvPr/>
            </p:nvSpPr>
            <p:spPr>
              <a:xfrm>
                <a:off x="2804943" y="1679152"/>
                <a:ext cx="224019" cy="322226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A702E096-4770-48BE-BBBD-881D387330ED}"/>
                  </a:ext>
                </a:extLst>
              </p:cNvPr>
              <p:cNvSpPr txBox="1"/>
              <p:nvPr/>
            </p:nvSpPr>
            <p:spPr>
              <a:xfrm>
                <a:off x="2804943" y="1689929"/>
                <a:ext cx="301460" cy="288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小立野</a:t>
                </a:r>
                <a:endParaRPr lang="en-US" altLang="ja-JP" sz="800" dirty="0"/>
              </a:p>
              <a:p>
                <a:r>
                  <a:rPr lang="ja-JP" altLang="en-US" sz="800" dirty="0"/>
                  <a:t>小学校</a:t>
                </a:r>
                <a:endParaRPr lang="en-US" altLang="ja-JP" sz="800" dirty="0"/>
              </a:p>
            </p:txBody>
          </p:sp>
        </p:grp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1F333268-48C6-42AF-8412-6D0E5580F7D9}"/>
                </a:ext>
              </a:extLst>
            </p:cNvPr>
            <p:cNvGrpSpPr/>
            <p:nvPr/>
          </p:nvGrpSpPr>
          <p:grpSpPr>
            <a:xfrm>
              <a:off x="1522028" y="7709256"/>
              <a:ext cx="544862" cy="401789"/>
              <a:chOff x="2592345" y="1730793"/>
              <a:chExt cx="446652" cy="320592"/>
            </a:xfrm>
          </p:grpSpPr>
          <p:sp>
            <p:nvSpPr>
              <p:cNvPr id="50" name="四角形: 角を丸くする 49">
                <a:extLst>
                  <a:ext uri="{FF2B5EF4-FFF2-40B4-BE49-F238E27FC236}">
                    <a16:creationId xmlns:a16="http://schemas.microsoft.com/office/drawing/2014/main" id="{79ACAF69-C7B7-4812-A5E1-1DF4074C9520}"/>
                  </a:ext>
                </a:extLst>
              </p:cNvPr>
              <p:cNvSpPr/>
              <p:nvPr/>
            </p:nvSpPr>
            <p:spPr>
              <a:xfrm>
                <a:off x="2630442" y="1751586"/>
                <a:ext cx="341005" cy="209296"/>
              </a:xfrm>
              <a:prstGeom prst="round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テキスト ボックス 50">
                <a:extLst>
                  <a:ext uri="{FF2B5EF4-FFF2-40B4-BE49-F238E27FC236}">
                    <a16:creationId xmlns:a16="http://schemas.microsoft.com/office/drawing/2014/main" id="{4FCAC8F7-731F-4861-9E75-FBE8C461B492}"/>
                  </a:ext>
                </a:extLst>
              </p:cNvPr>
              <p:cNvSpPr txBox="1"/>
              <p:nvPr/>
            </p:nvSpPr>
            <p:spPr>
              <a:xfrm>
                <a:off x="2592345" y="1730793"/>
                <a:ext cx="446652" cy="3205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小立野</a:t>
                </a:r>
                <a:endParaRPr lang="en-US" altLang="ja-JP" sz="800" dirty="0"/>
              </a:p>
              <a:p>
                <a:r>
                  <a:rPr lang="ja-JP" altLang="en-US" sz="800" dirty="0"/>
                  <a:t>公民館</a:t>
                </a:r>
                <a:endParaRPr lang="en-US" altLang="ja-JP" sz="800" dirty="0"/>
              </a:p>
            </p:txBody>
          </p:sp>
        </p:grpSp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617FBCF1-EF81-47DC-94A1-0773E1DF3FFB}"/>
                </a:ext>
              </a:extLst>
            </p:cNvPr>
            <p:cNvGrpSpPr/>
            <p:nvPr/>
          </p:nvGrpSpPr>
          <p:grpSpPr>
            <a:xfrm rot="21092166">
              <a:off x="1929529" y="8031414"/>
              <a:ext cx="490022" cy="338554"/>
              <a:chOff x="2605161" y="1737047"/>
              <a:chExt cx="412747" cy="306035"/>
            </a:xfrm>
          </p:grpSpPr>
          <p:sp>
            <p:nvSpPr>
              <p:cNvPr id="48" name="四角形: 角を丸くする 47">
                <a:extLst>
                  <a:ext uri="{FF2B5EF4-FFF2-40B4-BE49-F238E27FC236}">
                    <a16:creationId xmlns:a16="http://schemas.microsoft.com/office/drawing/2014/main" id="{CDA6F59B-6C2B-4B49-99F9-E869C195A1AC}"/>
                  </a:ext>
                </a:extLst>
              </p:cNvPr>
              <p:cNvSpPr/>
              <p:nvPr/>
            </p:nvSpPr>
            <p:spPr>
              <a:xfrm>
                <a:off x="2665166" y="1752043"/>
                <a:ext cx="292097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F5E1C861-7D24-49A2-94EA-9FAAF39A8555}"/>
                  </a:ext>
                </a:extLst>
              </p:cNvPr>
              <p:cNvSpPr txBox="1"/>
              <p:nvPr/>
            </p:nvSpPr>
            <p:spPr>
              <a:xfrm>
                <a:off x="2605161" y="1737047"/>
                <a:ext cx="412747" cy="306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800" dirty="0"/>
                  <a:t>県立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盲学校</a:t>
                </a:r>
                <a:endParaRPr lang="en-US" altLang="ja-JP" sz="800" dirty="0"/>
              </a:p>
            </p:txBody>
          </p:sp>
        </p:grpSp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E48D15BC-B14A-462A-8ABE-8F4F593AF54A}"/>
                </a:ext>
              </a:extLst>
            </p:cNvPr>
            <p:cNvGrpSpPr/>
            <p:nvPr/>
          </p:nvGrpSpPr>
          <p:grpSpPr>
            <a:xfrm rot="21092166">
              <a:off x="1465747" y="8103052"/>
              <a:ext cx="610610" cy="338554"/>
              <a:chOff x="2516493" y="1744856"/>
              <a:chExt cx="514319" cy="306035"/>
            </a:xfrm>
          </p:grpSpPr>
          <p:sp>
            <p:nvSpPr>
              <p:cNvPr id="46" name="四角形: 角を丸くする 45">
                <a:extLst>
                  <a:ext uri="{FF2B5EF4-FFF2-40B4-BE49-F238E27FC236}">
                    <a16:creationId xmlns:a16="http://schemas.microsoft.com/office/drawing/2014/main" id="{BF8DEFC9-30B6-4891-9260-2A4FEF70DC39}"/>
                  </a:ext>
                </a:extLst>
              </p:cNvPr>
              <p:cNvSpPr/>
              <p:nvPr/>
            </p:nvSpPr>
            <p:spPr>
              <a:xfrm>
                <a:off x="2593709" y="1752043"/>
                <a:ext cx="363555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477E5D92-E15C-4C4F-A5D1-41833A099368}"/>
                  </a:ext>
                </a:extLst>
              </p:cNvPr>
              <p:cNvSpPr txBox="1"/>
              <p:nvPr/>
            </p:nvSpPr>
            <p:spPr>
              <a:xfrm>
                <a:off x="2516493" y="1744856"/>
                <a:ext cx="514319" cy="306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800" dirty="0"/>
                  <a:t>金沢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商業高校</a:t>
                </a:r>
                <a:endParaRPr lang="en-US" altLang="ja-JP" sz="800" dirty="0"/>
              </a:p>
            </p:txBody>
          </p:sp>
        </p:grpSp>
      </p:grp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47FB6DD3-EC11-489A-8C3D-C6EE36BE6900}"/>
              </a:ext>
            </a:extLst>
          </p:cNvPr>
          <p:cNvSpPr txBox="1"/>
          <p:nvPr/>
        </p:nvSpPr>
        <p:spPr>
          <a:xfrm>
            <a:off x="552692" y="7677553"/>
            <a:ext cx="13058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＜アクセス＞</a:t>
            </a:r>
            <a:endParaRPr kumimoji="1"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96438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4C8CCA4E-46EE-48D4-A720-61E9BD9EA02D}"/>
              </a:ext>
            </a:extLst>
          </p:cNvPr>
          <p:cNvSpPr/>
          <p:nvPr/>
        </p:nvSpPr>
        <p:spPr>
          <a:xfrm rot="3672239">
            <a:off x="2808139" y="6410774"/>
            <a:ext cx="1098533" cy="4571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A2F8811D-DD37-46B2-A683-C062F83C47E8}"/>
              </a:ext>
            </a:extLst>
          </p:cNvPr>
          <p:cNvSpPr/>
          <p:nvPr/>
        </p:nvSpPr>
        <p:spPr>
          <a:xfrm>
            <a:off x="1468754" y="5853629"/>
            <a:ext cx="2539509" cy="10247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7BB97D17-3CEE-42F7-88A2-CFF4D3BDA17F}"/>
              </a:ext>
            </a:extLst>
          </p:cNvPr>
          <p:cNvSpPr/>
          <p:nvPr/>
        </p:nvSpPr>
        <p:spPr>
          <a:xfrm rot="20962739">
            <a:off x="3974978" y="5756353"/>
            <a:ext cx="1111558" cy="9815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FB0AB639-EFA9-4877-92B6-BB2B49713E5E}"/>
              </a:ext>
            </a:extLst>
          </p:cNvPr>
          <p:cNvSpPr/>
          <p:nvPr/>
        </p:nvSpPr>
        <p:spPr>
          <a:xfrm rot="5400000">
            <a:off x="1729852" y="5675004"/>
            <a:ext cx="2407774" cy="9419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420A88D-F2FF-48D7-83E4-C99845DE295A}"/>
              </a:ext>
            </a:extLst>
          </p:cNvPr>
          <p:cNvGrpSpPr/>
          <p:nvPr/>
        </p:nvGrpSpPr>
        <p:grpSpPr>
          <a:xfrm>
            <a:off x="4054320" y="5301309"/>
            <a:ext cx="442971" cy="504119"/>
            <a:chOff x="4006577" y="1990174"/>
            <a:chExt cx="442971" cy="504119"/>
          </a:xfrm>
        </p:grpSpPr>
        <p:sp>
          <p:nvSpPr>
            <p:cNvPr id="53" name="四角形: 角を丸くする 52">
              <a:extLst>
                <a:ext uri="{FF2B5EF4-FFF2-40B4-BE49-F238E27FC236}">
                  <a16:creationId xmlns:a16="http://schemas.microsoft.com/office/drawing/2014/main" id="{70A19B97-38E2-4D3E-AD3D-7F39F3FDCC23}"/>
                </a:ext>
              </a:extLst>
            </p:cNvPr>
            <p:cNvSpPr/>
            <p:nvPr/>
          </p:nvSpPr>
          <p:spPr>
            <a:xfrm rot="20971286">
              <a:off x="4020406" y="1990174"/>
              <a:ext cx="386345" cy="504119"/>
            </a:xfrm>
            <a:prstGeom prst="round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64BB4956-26CD-45FD-864D-638A5C1F0D93}"/>
                </a:ext>
              </a:extLst>
            </p:cNvPr>
            <p:cNvSpPr txBox="1"/>
            <p:nvPr/>
          </p:nvSpPr>
          <p:spPr>
            <a:xfrm>
              <a:off x="4006577" y="2072956"/>
              <a:ext cx="4429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/>
                <a:t>北陸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電力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D753A9AE-9711-4623-98B0-40A4BD2126DD}"/>
              </a:ext>
            </a:extLst>
          </p:cNvPr>
          <p:cNvGrpSpPr/>
          <p:nvPr/>
        </p:nvGrpSpPr>
        <p:grpSpPr>
          <a:xfrm>
            <a:off x="4497114" y="5176779"/>
            <a:ext cx="442971" cy="545088"/>
            <a:chOff x="4590472" y="1859311"/>
            <a:chExt cx="442971" cy="545088"/>
          </a:xfrm>
        </p:grpSpPr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47551AFC-F8E5-471C-A350-3025759A6A12}"/>
                </a:ext>
              </a:extLst>
            </p:cNvPr>
            <p:cNvSpPr/>
            <p:nvPr/>
          </p:nvSpPr>
          <p:spPr>
            <a:xfrm rot="20971286">
              <a:off x="4615061" y="1859311"/>
              <a:ext cx="333133" cy="545088"/>
            </a:xfrm>
            <a:prstGeom prst="round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8E9D9359-9D2A-4CF7-9E87-B06E31A96E63}"/>
                </a:ext>
              </a:extLst>
            </p:cNvPr>
            <p:cNvSpPr txBox="1"/>
            <p:nvPr/>
          </p:nvSpPr>
          <p:spPr>
            <a:xfrm>
              <a:off x="4590472" y="1993488"/>
              <a:ext cx="4429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/>
                <a:t>金沢</a:t>
              </a:r>
              <a:endParaRPr lang="en-US" altLang="ja-JP" sz="800" dirty="0"/>
            </a:p>
            <a:p>
              <a:r>
                <a:rPr kumimoji="1" lang="ja-JP" altLang="en-US" sz="800" dirty="0"/>
                <a:t>中署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F77CD1C-A749-465C-B248-FE683093DBAB}"/>
              </a:ext>
            </a:extLst>
          </p:cNvPr>
          <p:cNvGrpSpPr/>
          <p:nvPr/>
        </p:nvGrpSpPr>
        <p:grpSpPr>
          <a:xfrm>
            <a:off x="3391693" y="5355858"/>
            <a:ext cx="513576" cy="504119"/>
            <a:chOff x="3143033" y="2091413"/>
            <a:chExt cx="513576" cy="504119"/>
          </a:xfrm>
        </p:grpSpPr>
        <p:sp>
          <p:nvSpPr>
            <p:cNvPr id="49" name="四角形: 角を丸くする 48">
              <a:extLst>
                <a:ext uri="{FF2B5EF4-FFF2-40B4-BE49-F238E27FC236}">
                  <a16:creationId xmlns:a16="http://schemas.microsoft.com/office/drawing/2014/main" id="{BBEB8732-66FE-4234-8ED8-C08665857B0C}"/>
                </a:ext>
              </a:extLst>
            </p:cNvPr>
            <p:cNvSpPr/>
            <p:nvPr/>
          </p:nvSpPr>
          <p:spPr>
            <a:xfrm>
              <a:off x="3186203" y="2091413"/>
              <a:ext cx="386345" cy="504119"/>
            </a:xfrm>
            <a:prstGeom prst="round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6187AEB4-E5EF-4369-BE69-61361D751663}"/>
                </a:ext>
              </a:extLst>
            </p:cNvPr>
            <p:cNvSpPr txBox="1"/>
            <p:nvPr/>
          </p:nvSpPr>
          <p:spPr>
            <a:xfrm>
              <a:off x="3143033" y="2240013"/>
              <a:ext cx="51357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/>
                <a:t>五番丁</a:t>
              </a:r>
              <a:endParaRPr kumimoji="1" lang="en-US" altLang="ja-JP" sz="800" dirty="0"/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59B659D2-CA2D-4071-AF11-8D5D05F72A78}"/>
              </a:ext>
            </a:extLst>
          </p:cNvPr>
          <p:cNvSpPr/>
          <p:nvPr/>
        </p:nvSpPr>
        <p:spPr>
          <a:xfrm rot="5400000">
            <a:off x="2866370" y="5288026"/>
            <a:ext cx="1085487" cy="4571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C56B7FE4-996C-4B7E-9F18-0F99FFFA1BDB}"/>
              </a:ext>
            </a:extLst>
          </p:cNvPr>
          <p:cNvGrpSpPr/>
          <p:nvPr/>
        </p:nvGrpSpPr>
        <p:grpSpPr>
          <a:xfrm>
            <a:off x="2455252" y="5069910"/>
            <a:ext cx="491359" cy="369333"/>
            <a:chOff x="2639591" y="1709935"/>
            <a:chExt cx="491359" cy="264923"/>
          </a:xfrm>
        </p:grpSpPr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C499D9FB-1079-4E24-9B56-D5B30FD086FF}"/>
                </a:ext>
              </a:extLst>
            </p:cNvPr>
            <p:cNvSpPr/>
            <p:nvPr/>
          </p:nvSpPr>
          <p:spPr>
            <a:xfrm>
              <a:off x="2687393" y="1709935"/>
              <a:ext cx="386345" cy="25094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87916A20-3DF3-4372-811E-E08628F1223D}"/>
                </a:ext>
              </a:extLst>
            </p:cNvPr>
            <p:cNvSpPr txBox="1"/>
            <p:nvPr/>
          </p:nvSpPr>
          <p:spPr>
            <a:xfrm>
              <a:off x="2639591" y="1709936"/>
              <a:ext cx="491359" cy="2649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600" dirty="0"/>
                <a:t>駐車場</a:t>
              </a:r>
              <a:endParaRPr lang="en-US" altLang="ja-JP" sz="600" dirty="0"/>
            </a:p>
            <a:p>
              <a:r>
                <a:rPr lang="ja-JP" altLang="en-US" sz="600" dirty="0"/>
                <a:t>元</a:t>
              </a:r>
              <a:r>
                <a:rPr lang="en-US" altLang="ja-JP" sz="600" dirty="0"/>
                <a:t>8</a:t>
              </a:r>
              <a:r>
                <a:rPr lang="ja-JP" altLang="en-US" sz="600" dirty="0"/>
                <a:t>番らー</a:t>
              </a:r>
              <a:r>
                <a:rPr lang="ja-JP" altLang="en-US" sz="600" dirty="0" err="1"/>
                <a:t>めん</a:t>
              </a:r>
              <a:endParaRPr kumimoji="1" lang="en-US" altLang="ja-JP" sz="600" dirty="0"/>
            </a:p>
          </p:txBody>
        </p:sp>
      </p:grp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65F02639-D045-4EA6-9C63-124E59004FD8}"/>
              </a:ext>
            </a:extLst>
          </p:cNvPr>
          <p:cNvSpPr/>
          <p:nvPr/>
        </p:nvSpPr>
        <p:spPr>
          <a:xfrm>
            <a:off x="2204728" y="5426465"/>
            <a:ext cx="701183" cy="4571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146B90DB-6A2F-4F14-988D-1AECD6524294}"/>
              </a:ext>
            </a:extLst>
          </p:cNvPr>
          <p:cNvSpPr/>
          <p:nvPr/>
        </p:nvSpPr>
        <p:spPr>
          <a:xfrm rot="5400000">
            <a:off x="2206163" y="5147842"/>
            <a:ext cx="516644" cy="4571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EDE6E950-1467-4D19-8EDC-D770A7D9E898}"/>
              </a:ext>
            </a:extLst>
          </p:cNvPr>
          <p:cNvGrpSpPr/>
          <p:nvPr/>
        </p:nvGrpSpPr>
        <p:grpSpPr>
          <a:xfrm>
            <a:off x="2050422" y="5103895"/>
            <a:ext cx="391355" cy="338554"/>
            <a:chOff x="3178321" y="2064559"/>
            <a:chExt cx="398388" cy="569241"/>
          </a:xfrm>
        </p:grpSpPr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4DD4C082-054B-4DAA-B2E5-CA4A5F91875E}"/>
                </a:ext>
              </a:extLst>
            </p:cNvPr>
            <p:cNvSpPr/>
            <p:nvPr/>
          </p:nvSpPr>
          <p:spPr>
            <a:xfrm>
              <a:off x="3186203" y="2091413"/>
              <a:ext cx="386345" cy="504119"/>
            </a:xfrm>
            <a:prstGeom prst="round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9EBBC560-4647-4C59-AB89-9EC9DCACF91E}"/>
                </a:ext>
              </a:extLst>
            </p:cNvPr>
            <p:cNvSpPr txBox="1"/>
            <p:nvPr/>
          </p:nvSpPr>
          <p:spPr>
            <a:xfrm>
              <a:off x="3178321" y="2064559"/>
              <a:ext cx="398388" cy="569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/>
                <a:t>新竪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会館</a:t>
              </a:r>
              <a:endParaRPr kumimoji="1" lang="en-US" altLang="ja-JP" sz="800" dirty="0"/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8B712EAB-AD60-4482-9DF8-6726C56301C7}"/>
              </a:ext>
            </a:extLst>
          </p:cNvPr>
          <p:cNvGrpSpPr/>
          <p:nvPr/>
        </p:nvGrpSpPr>
        <p:grpSpPr>
          <a:xfrm>
            <a:off x="2309884" y="6083799"/>
            <a:ext cx="606456" cy="347230"/>
            <a:chOff x="2735900" y="1614807"/>
            <a:chExt cx="367893" cy="347230"/>
          </a:xfrm>
        </p:grpSpPr>
        <p:sp>
          <p:nvSpPr>
            <p:cNvPr id="35" name="四角形: 角を丸くする 34">
              <a:extLst>
                <a:ext uri="{FF2B5EF4-FFF2-40B4-BE49-F238E27FC236}">
                  <a16:creationId xmlns:a16="http://schemas.microsoft.com/office/drawing/2014/main" id="{57A47453-8760-4558-BC02-485CCB2782FC}"/>
                </a:ext>
              </a:extLst>
            </p:cNvPr>
            <p:cNvSpPr/>
            <p:nvPr/>
          </p:nvSpPr>
          <p:spPr>
            <a:xfrm>
              <a:off x="2753918" y="1614807"/>
              <a:ext cx="319820" cy="346076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7F0A0286-1012-4951-B32D-E427723F2EC5}"/>
                </a:ext>
              </a:extLst>
            </p:cNvPr>
            <p:cNvSpPr txBox="1"/>
            <p:nvPr/>
          </p:nvSpPr>
          <p:spPr>
            <a:xfrm>
              <a:off x="2735900" y="1623483"/>
              <a:ext cx="3678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" dirty="0"/>
                <a:t>石川県</a:t>
              </a:r>
              <a:endParaRPr kumimoji="1" lang="en-US" altLang="ja-JP" sz="800" dirty="0"/>
            </a:p>
            <a:p>
              <a:pPr algn="ctr"/>
              <a:r>
                <a:rPr lang="ja-JP" altLang="en-US" sz="800" dirty="0"/>
                <a:t>幸町庁舎</a:t>
              </a:r>
              <a:endParaRPr kumimoji="1" lang="en-US" altLang="ja-JP" sz="800" dirty="0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DA8B3D8-944C-4BF6-AFC4-C128279B6FEB}"/>
              </a:ext>
            </a:extLst>
          </p:cNvPr>
          <p:cNvGrpSpPr/>
          <p:nvPr/>
        </p:nvGrpSpPr>
        <p:grpSpPr>
          <a:xfrm>
            <a:off x="1559725" y="5163164"/>
            <a:ext cx="510345" cy="702066"/>
            <a:chOff x="3143033" y="2088581"/>
            <a:chExt cx="442742" cy="504119"/>
          </a:xfrm>
        </p:grpSpPr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45FEFFE1-4BDC-4554-961C-C36AE7143CFB}"/>
                </a:ext>
              </a:extLst>
            </p:cNvPr>
            <p:cNvSpPr/>
            <p:nvPr/>
          </p:nvSpPr>
          <p:spPr>
            <a:xfrm>
              <a:off x="3186675" y="2088581"/>
              <a:ext cx="334991" cy="504119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467982C3-3751-4049-91E0-749C82E1BAE5}"/>
                </a:ext>
              </a:extLst>
            </p:cNvPr>
            <p:cNvSpPr txBox="1"/>
            <p:nvPr/>
          </p:nvSpPr>
          <p:spPr>
            <a:xfrm>
              <a:off x="3143033" y="2163653"/>
              <a:ext cx="442742" cy="260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" dirty="0"/>
                <a:t>中央 </a:t>
              </a:r>
              <a:endParaRPr lang="en-US" altLang="ja-JP" sz="800" dirty="0"/>
            </a:p>
            <a:p>
              <a:pPr algn="ctr"/>
              <a:r>
                <a:rPr lang="ja-JP" altLang="en-US" sz="800" dirty="0"/>
                <a:t>小学校</a:t>
              </a:r>
              <a:endParaRPr lang="en-US" altLang="ja-JP" sz="800" dirty="0"/>
            </a:p>
            <a:p>
              <a:pPr algn="ctr"/>
              <a:r>
                <a:rPr lang="ja-JP" altLang="en-US" sz="800" dirty="0"/>
                <a:t>芳斉</a:t>
              </a:r>
              <a:endParaRPr lang="en-US" altLang="ja-JP" sz="800" dirty="0"/>
            </a:p>
            <a:p>
              <a:pPr algn="ctr"/>
              <a:r>
                <a:rPr lang="ja-JP" altLang="en-US" sz="800" dirty="0"/>
                <a:t>分校</a:t>
              </a:r>
              <a:endParaRPr kumimoji="1" lang="en-US" altLang="ja-JP" sz="800" dirty="0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7271877C-88EC-442F-A732-53237F17C24B}"/>
              </a:ext>
            </a:extLst>
          </p:cNvPr>
          <p:cNvGrpSpPr/>
          <p:nvPr/>
        </p:nvGrpSpPr>
        <p:grpSpPr>
          <a:xfrm>
            <a:off x="2917961" y="6551212"/>
            <a:ext cx="635795" cy="225823"/>
            <a:chOff x="2701369" y="3505949"/>
            <a:chExt cx="617784" cy="225823"/>
          </a:xfrm>
        </p:grpSpPr>
        <p:sp>
          <p:nvSpPr>
            <p:cNvPr id="31" name="四角形: 角を丸くする 30">
              <a:extLst>
                <a:ext uri="{FF2B5EF4-FFF2-40B4-BE49-F238E27FC236}">
                  <a16:creationId xmlns:a16="http://schemas.microsoft.com/office/drawing/2014/main" id="{ECDF1485-7FE8-4E6E-BA48-E7B28CC8B5DB}"/>
                </a:ext>
              </a:extLst>
            </p:cNvPr>
            <p:cNvSpPr/>
            <p:nvPr/>
          </p:nvSpPr>
          <p:spPr>
            <a:xfrm>
              <a:off x="2762638" y="3505949"/>
              <a:ext cx="425526" cy="215444"/>
            </a:xfrm>
            <a:prstGeom prst="round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F40F3432-23B9-4A58-BD56-9D77FBD76630}"/>
                </a:ext>
              </a:extLst>
            </p:cNvPr>
            <p:cNvSpPr txBox="1"/>
            <p:nvPr/>
          </p:nvSpPr>
          <p:spPr>
            <a:xfrm>
              <a:off x="2701369" y="3516328"/>
              <a:ext cx="61778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/>
                <a:t>ソウアン</a:t>
              </a:r>
              <a:endParaRPr kumimoji="1" lang="en-US" altLang="ja-JP" sz="800" dirty="0"/>
            </a:p>
          </p:txBody>
        </p:sp>
      </p:grp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0532365A-1D7E-44A5-BE15-C276761AB6C3}"/>
              </a:ext>
            </a:extLst>
          </p:cNvPr>
          <p:cNvSpPr/>
          <p:nvPr/>
        </p:nvSpPr>
        <p:spPr>
          <a:xfrm>
            <a:off x="2953811" y="6781569"/>
            <a:ext cx="628843" cy="4571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53D63CBA-DE2E-4EEC-BA86-907E81E71B23}"/>
              </a:ext>
            </a:extLst>
          </p:cNvPr>
          <p:cNvGrpSpPr/>
          <p:nvPr/>
        </p:nvGrpSpPr>
        <p:grpSpPr>
          <a:xfrm>
            <a:off x="825500" y="2524796"/>
            <a:ext cx="5207000" cy="1703057"/>
            <a:chOff x="825500" y="2524796"/>
            <a:chExt cx="5207000" cy="1703057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FFB01909-CE18-4CD7-A39D-48112ADAD4E6}"/>
                </a:ext>
              </a:extLst>
            </p:cNvPr>
            <p:cNvSpPr/>
            <p:nvPr/>
          </p:nvSpPr>
          <p:spPr>
            <a:xfrm>
              <a:off x="825500" y="3129062"/>
              <a:ext cx="5207000" cy="8128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5E12B2C9-3C87-453B-BD98-1E421A2F15CC}"/>
                </a:ext>
              </a:extLst>
            </p:cNvPr>
            <p:cNvSpPr/>
            <p:nvPr/>
          </p:nvSpPr>
          <p:spPr>
            <a:xfrm rot="5400000">
              <a:off x="3154062" y="3291224"/>
              <a:ext cx="1630645" cy="9779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BC8028D3-2F63-44E2-B214-E18B9371BCF8}"/>
                </a:ext>
              </a:extLst>
            </p:cNvPr>
            <p:cNvSpPr/>
            <p:nvPr/>
          </p:nvSpPr>
          <p:spPr>
            <a:xfrm rot="5400000">
              <a:off x="4837447" y="3359550"/>
              <a:ext cx="375886" cy="7747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D1F61767-FBDD-4972-918A-F3B891B7CD3E}"/>
                </a:ext>
              </a:extLst>
            </p:cNvPr>
            <p:cNvSpPr/>
            <p:nvPr/>
          </p:nvSpPr>
          <p:spPr>
            <a:xfrm rot="5400000">
              <a:off x="3024331" y="2820880"/>
              <a:ext cx="639793" cy="4762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C57873B1-85D0-419F-8CDB-94F7F0A1FEA9}"/>
                </a:ext>
              </a:extLst>
            </p:cNvPr>
            <p:cNvSpPr/>
            <p:nvPr/>
          </p:nvSpPr>
          <p:spPr>
            <a:xfrm rot="5400000">
              <a:off x="2990233" y="3408445"/>
              <a:ext cx="563844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6000A75D-AD51-4BF0-BD0F-B3E312412820}"/>
                </a:ext>
              </a:extLst>
            </p:cNvPr>
            <p:cNvSpPr/>
            <p:nvPr/>
          </p:nvSpPr>
          <p:spPr>
            <a:xfrm rot="9331087">
              <a:off x="2846494" y="3577428"/>
              <a:ext cx="435339" cy="47743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385A3FEA-CF3D-4093-9A23-EF83431BA6BA}"/>
                </a:ext>
              </a:extLst>
            </p:cNvPr>
            <p:cNvSpPr/>
            <p:nvPr/>
          </p:nvSpPr>
          <p:spPr>
            <a:xfrm rot="10318889">
              <a:off x="925642" y="3797266"/>
              <a:ext cx="1984785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四角形: 角を丸くする 9">
              <a:extLst>
                <a:ext uri="{FF2B5EF4-FFF2-40B4-BE49-F238E27FC236}">
                  <a16:creationId xmlns:a16="http://schemas.microsoft.com/office/drawing/2014/main" id="{47B9C2A1-888B-4251-B0D4-5A5FA51AD11A}"/>
                </a:ext>
              </a:extLst>
            </p:cNvPr>
            <p:cNvSpPr/>
            <p:nvPr/>
          </p:nvSpPr>
          <p:spPr>
            <a:xfrm rot="5400000">
              <a:off x="1113045" y="3512713"/>
              <a:ext cx="711419" cy="4571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662B224E-9571-4AA0-B8BF-70CC6C379CD5}"/>
                </a:ext>
              </a:extLst>
            </p:cNvPr>
            <p:cNvGrpSpPr/>
            <p:nvPr/>
          </p:nvGrpSpPr>
          <p:grpSpPr>
            <a:xfrm>
              <a:off x="2845973" y="3136808"/>
              <a:ext cx="609667" cy="200055"/>
              <a:chOff x="2418218" y="7049354"/>
              <a:chExt cx="444819" cy="200055"/>
            </a:xfrm>
          </p:grpSpPr>
          <p:sp>
            <p:nvSpPr>
              <p:cNvPr id="47" name="フローチャート: 代替処理 46">
                <a:extLst>
                  <a:ext uri="{FF2B5EF4-FFF2-40B4-BE49-F238E27FC236}">
                    <a16:creationId xmlns:a16="http://schemas.microsoft.com/office/drawing/2014/main" id="{CC8A8762-A30C-4B73-BF15-3604F3871FEA}"/>
                  </a:ext>
                </a:extLst>
              </p:cNvPr>
              <p:cNvSpPr/>
              <p:nvPr/>
            </p:nvSpPr>
            <p:spPr>
              <a:xfrm>
                <a:off x="2450804" y="7069562"/>
                <a:ext cx="354848" cy="140278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9CB3D3EA-8BE5-4BE5-98D4-C5562E5A5643}"/>
                  </a:ext>
                </a:extLst>
              </p:cNvPr>
              <p:cNvSpPr txBox="1"/>
              <p:nvPr/>
            </p:nvSpPr>
            <p:spPr>
              <a:xfrm>
                <a:off x="2418218" y="7049354"/>
                <a:ext cx="444819" cy="20005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ja-JP" altLang="en-US" sz="700" dirty="0"/>
                  <a:t>小立野</a:t>
                </a:r>
                <a:r>
                  <a:rPr lang="en-US" altLang="ja-JP" sz="700" dirty="0"/>
                  <a:t>(</a:t>
                </a:r>
                <a:r>
                  <a:rPr lang="ja-JP" altLang="en-US" sz="700" dirty="0"/>
                  <a:t>四</a:t>
                </a:r>
                <a:r>
                  <a:rPr lang="en-US" altLang="ja-JP" sz="700" dirty="0"/>
                  <a:t>)</a:t>
                </a:r>
                <a:endParaRPr kumimoji="1" lang="ja-JP" altLang="en-US" sz="700" dirty="0"/>
              </a:p>
            </p:txBody>
          </p:sp>
        </p:grp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4EF10B89-3E59-4EF3-BA69-453A70A9E5D0}"/>
                </a:ext>
              </a:extLst>
            </p:cNvPr>
            <p:cNvGrpSpPr/>
            <p:nvPr/>
          </p:nvGrpSpPr>
          <p:grpSpPr>
            <a:xfrm>
              <a:off x="3787428" y="2978667"/>
              <a:ext cx="363912" cy="132261"/>
              <a:chOff x="2458124" y="6915453"/>
              <a:chExt cx="363912" cy="132261"/>
            </a:xfrm>
          </p:grpSpPr>
          <p:sp>
            <p:nvSpPr>
              <p:cNvPr id="43" name="フローチャート: 代替処理 42">
                <a:extLst>
                  <a:ext uri="{FF2B5EF4-FFF2-40B4-BE49-F238E27FC236}">
                    <a16:creationId xmlns:a16="http://schemas.microsoft.com/office/drawing/2014/main" id="{0719246F-0EBA-4B7A-9A79-00206F66ED3D}"/>
                  </a:ext>
                </a:extLst>
              </p:cNvPr>
              <p:cNvSpPr/>
              <p:nvPr/>
            </p:nvSpPr>
            <p:spPr>
              <a:xfrm>
                <a:off x="2458124" y="6915453"/>
                <a:ext cx="363912" cy="132261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4" name="楕円 43">
                <a:extLst>
                  <a:ext uri="{FF2B5EF4-FFF2-40B4-BE49-F238E27FC236}">
                    <a16:creationId xmlns:a16="http://schemas.microsoft.com/office/drawing/2014/main" id="{1E186A4B-D40A-4A38-8A50-FBDA1E6137D4}"/>
                  </a:ext>
                </a:extLst>
              </p:cNvPr>
              <p:cNvSpPr/>
              <p:nvPr/>
            </p:nvSpPr>
            <p:spPr>
              <a:xfrm>
                <a:off x="2473199" y="6925426"/>
                <a:ext cx="97698" cy="107649"/>
              </a:xfrm>
              <a:prstGeom prst="ellips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楕円 44">
                <a:extLst>
                  <a:ext uri="{FF2B5EF4-FFF2-40B4-BE49-F238E27FC236}">
                    <a16:creationId xmlns:a16="http://schemas.microsoft.com/office/drawing/2014/main" id="{1A94464B-573B-45EC-96C1-4A855CC24F26}"/>
                  </a:ext>
                </a:extLst>
              </p:cNvPr>
              <p:cNvSpPr/>
              <p:nvPr/>
            </p:nvSpPr>
            <p:spPr>
              <a:xfrm>
                <a:off x="2585971" y="6925426"/>
                <a:ext cx="97698" cy="107649"/>
              </a:xfrm>
              <a:prstGeom prst="ellipse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楕円 45">
                <a:extLst>
                  <a:ext uri="{FF2B5EF4-FFF2-40B4-BE49-F238E27FC236}">
                    <a16:creationId xmlns:a16="http://schemas.microsoft.com/office/drawing/2014/main" id="{8581A800-020B-4FB9-AEC5-F1118707CF57}"/>
                  </a:ext>
                </a:extLst>
              </p:cNvPr>
              <p:cNvSpPr/>
              <p:nvPr/>
            </p:nvSpPr>
            <p:spPr>
              <a:xfrm>
                <a:off x="2703442" y="6925832"/>
                <a:ext cx="97698" cy="107649"/>
              </a:xfrm>
              <a:prstGeom prst="ellipse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91CE313C-D1AC-47AA-AC6C-76C7000AE07B}"/>
                </a:ext>
              </a:extLst>
            </p:cNvPr>
            <p:cNvGrpSpPr/>
            <p:nvPr/>
          </p:nvGrpSpPr>
          <p:grpSpPr>
            <a:xfrm>
              <a:off x="3336094" y="2835270"/>
              <a:ext cx="430438" cy="338554"/>
              <a:chOff x="2627890" y="1665318"/>
              <a:chExt cx="412747" cy="338554"/>
            </a:xfrm>
          </p:grpSpPr>
          <p:sp>
            <p:nvSpPr>
              <p:cNvPr id="41" name="四角形: 角を丸くする 40">
                <a:extLst>
                  <a:ext uri="{FF2B5EF4-FFF2-40B4-BE49-F238E27FC236}">
                    <a16:creationId xmlns:a16="http://schemas.microsoft.com/office/drawing/2014/main" id="{4B89AB52-8780-4E34-82DA-1B4121841B4C}"/>
                  </a:ext>
                </a:extLst>
              </p:cNvPr>
              <p:cNvSpPr/>
              <p:nvPr/>
            </p:nvSpPr>
            <p:spPr>
              <a:xfrm>
                <a:off x="2672153" y="1679153"/>
                <a:ext cx="304532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FC1796B4-3909-4EA3-AAD6-FB16525CEF03}"/>
                  </a:ext>
                </a:extLst>
              </p:cNvPr>
              <p:cNvSpPr txBox="1"/>
              <p:nvPr/>
            </p:nvSpPr>
            <p:spPr>
              <a:xfrm>
                <a:off x="2627890" y="1665318"/>
                <a:ext cx="412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エネ</a:t>
                </a:r>
                <a:endParaRPr lang="en-US" altLang="ja-JP" sz="800" dirty="0"/>
              </a:p>
              <a:p>
                <a:r>
                  <a:rPr lang="ja-JP" altLang="en-US" sz="800" dirty="0"/>
                  <a:t>オス</a:t>
                </a:r>
                <a:endParaRPr kumimoji="1" lang="en-US" altLang="ja-JP" sz="800" dirty="0"/>
              </a:p>
            </p:txBody>
          </p:sp>
        </p:grpSp>
        <p:grpSp>
          <p:nvGrpSpPr>
            <p:cNvPr id="55" name="グループ化 54">
              <a:extLst>
                <a:ext uri="{FF2B5EF4-FFF2-40B4-BE49-F238E27FC236}">
                  <a16:creationId xmlns:a16="http://schemas.microsoft.com/office/drawing/2014/main" id="{FEA17E20-25C1-458F-BEDF-D647F68E428E}"/>
                </a:ext>
              </a:extLst>
            </p:cNvPr>
            <p:cNvGrpSpPr/>
            <p:nvPr/>
          </p:nvGrpSpPr>
          <p:grpSpPr>
            <a:xfrm>
              <a:off x="2943803" y="2998181"/>
              <a:ext cx="363912" cy="132261"/>
              <a:chOff x="2458124" y="6915453"/>
              <a:chExt cx="363912" cy="132261"/>
            </a:xfrm>
          </p:grpSpPr>
          <p:sp>
            <p:nvSpPr>
              <p:cNvPr id="56" name="フローチャート: 代替処理 55">
                <a:extLst>
                  <a:ext uri="{FF2B5EF4-FFF2-40B4-BE49-F238E27FC236}">
                    <a16:creationId xmlns:a16="http://schemas.microsoft.com/office/drawing/2014/main" id="{D93AF1DA-5DF8-449B-80F0-10EC076C65F1}"/>
                  </a:ext>
                </a:extLst>
              </p:cNvPr>
              <p:cNvSpPr/>
              <p:nvPr/>
            </p:nvSpPr>
            <p:spPr>
              <a:xfrm>
                <a:off x="2458124" y="6915453"/>
                <a:ext cx="363912" cy="132261"/>
              </a:xfrm>
              <a:prstGeom prst="flowChartAlternateProcess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7" name="楕円 56">
                <a:extLst>
                  <a:ext uri="{FF2B5EF4-FFF2-40B4-BE49-F238E27FC236}">
                    <a16:creationId xmlns:a16="http://schemas.microsoft.com/office/drawing/2014/main" id="{71BCB2C2-5F45-4846-B9BE-08F451EB3790}"/>
                  </a:ext>
                </a:extLst>
              </p:cNvPr>
              <p:cNvSpPr/>
              <p:nvPr/>
            </p:nvSpPr>
            <p:spPr>
              <a:xfrm>
                <a:off x="2473199" y="6925426"/>
                <a:ext cx="97698" cy="107649"/>
              </a:xfrm>
              <a:prstGeom prst="ellips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楕円 57">
                <a:extLst>
                  <a:ext uri="{FF2B5EF4-FFF2-40B4-BE49-F238E27FC236}">
                    <a16:creationId xmlns:a16="http://schemas.microsoft.com/office/drawing/2014/main" id="{8E830357-85F1-4F3C-A2EC-6CCD4E478483}"/>
                  </a:ext>
                </a:extLst>
              </p:cNvPr>
              <p:cNvSpPr/>
              <p:nvPr/>
            </p:nvSpPr>
            <p:spPr>
              <a:xfrm>
                <a:off x="2585971" y="6925426"/>
                <a:ext cx="97698" cy="107649"/>
              </a:xfrm>
              <a:prstGeom prst="ellipse">
                <a:avLst/>
              </a:prstGeom>
              <a:solidFill>
                <a:srgbClr val="FFFF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楕円 58">
                <a:extLst>
                  <a:ext uri="{FF2B5EF4-FFF2-40B4-BE49-F238E27FC236}">
                    <a16:creationId xmlns:a16="http://schemas.microsoft.com/office/drawing/2014/main" id="{04499AA2-7651-4232-96DC-569ADA0D290E}"/>
                  </a:ext>
                </a:extLst>
              </p:cNvPr>
              <p:cNvSpPr/>
              <p:nvPr/>
            </p:nvSpPr>
            <p:spPr>
              <a:xfrm>
                <a:off x="2703442" y="6925832"/>
                <a:ext cx="97698" cy="107649"/>
              </a:xfrm>
              <a:prstGeom prst="ellipse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0" name="グループ化 59">
              <a:extLst>
                <a:ext uri="{FF2B5EF4-FFF2-40B4-BE49-F238E27FC236}">
                  <a16:creationId xmlns:a16="http://schemas.microsoft.com/office/drawing/2014/main" id="{C2040E50-22CA-4D86-803F-4FB064C3550C}"/>
                </a:ext>
              </a:extLst>
            </p:cNvPr>
            <p:cNvGrpSpPr/>
            <p:nvPr/>
          </p:nvGrpSpPr>
          <p:grpSpPr>
            <a:xfrm>
              <a:off x="4653916" y="3594719"/>
              <a:ext cx="797559" cy="409099"/>
              <a:chOff x="2630442" y="1679153"/>
              <a:chExt cx="441100" cy="281730"/>
            </a:xfrm>
          </p:grpSpPr>
          <p:sp>
            <p:nvSpPr>
              <p:cNvPr id="61" name="四角形: 角を丸くする 60">
                <a:extLst>
                  <a:ext uri="{FF2B5EF4-FFF2-40B4-BE49-F238E27FC236}">
                    <a16:creationId xmlns:a16="http://schemas.microsoft.com/office/drawing/2014/main" id="{4AAB4A05-6F89-4FC9-A936-0798E5F39C90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77535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875BEA5F-60D4-42F4-B12C-5AABA3272521}"/>
                  </a:ext>
                </a:extLst>
              </p:cNvPr>
              <p:cNvSpPr txBox="1"/>
              <p:nvPr/>
            </p:nvSpPr>
            <p:spPr>
              <a:xfrm>
                <a:off x="2658795" y="1703800"/>
                <a:ext cx="412747" cy="176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金沢大学</a:t>
                </a:r>
                <a:endParaRPr lang="en-US" altLang="ja-JP" sz="800" dirty="0"/>
              </a:p>
              <a:p>
                <a:r>
                  <a:rPr lang="ja-JP" altLang="en-US" sz="800" dirty="0"/>
                  <a:t>付属病院</a:t>
                </a:r>
                <a:endParaRPr lang="en-US" altLang="ja-JP" sz="800" dirty="0"/>
              </a:p>
            </p:txBody>
          </p:sp>
        </p:grpSp>
        <p:grpSp>
          <p:nvGrpSpPr>
            <p:cNvPr id="63" name="グループ化 62">
              <a:extLst>
                <a:ext uri="{FF2B5EF4-FFF2-40B4-BE49-F238E27FC236}">
                  <a16:creationId xmlns:a16="http://schemas.microsoft.com/office/drawing/2014/main" id="{6E08D909-1F23-45BA-BBE0-02E6616A2F79}"/>
                </a:ext>
              </a:extLst>
            </p:cNvPr>
            <p:cNvGrpSpPr/>
            <p:nvPr/>
          </p:nvGrpSpPr>
          <p:grpSpPr>
            <a:xfrm>
              <a:off x="4538523" y="2805449"/>
              <a:ext cx="489167" cy="311667"/>
              <a:chOff x="2612836" y="1679153"/>
              <a:chExt cx="412747" cy="281730"/>
            </a:xfrm>
          </p:grpSpPr>
          <p:sp>
            <p:nvSpPr>
              <p:cNvPr id="64" name="四角形: 角を丸くする 63">
                <a:extLst>
                  <a:ext uri="{FF2B5EF4-FFF2-40B4-BE49-F238E27FC236}">
                    <a16:creationId xmlns:a16="http://schemas.microsoft.com/office/drawing/2014/main" id="{D6C44662-0CD0-4D78-86EF-6243D9DE7398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77535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535ECE95-B739-44D0-9FE0-14F9C4359A0F}"/>
                  </a:ext>
                </a:extLst>
              </p:cNvPr>
              <p:cNvSpPr txBox="1"/>
              <p:nvPr/>
            </p:nvSpPr>
            <p:spPr>
              <a:xfrm>
                <a:off x="2612836" y="1744366"/>
                <a:ext cx="412747" cy="148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福光屋</a:t>
                </a:r>
                <a:endParaRPr lang="en-US" altLang="ja-JP" sz="800" dirty="0"/>
              </a:p>
            </p:txBody>
          </p:sp>
        </p:grpSp>
        <p:grpSp>
          <p:nvGrpSpPr>
            <p:cNvPr id="66" name="グループ化 65">
              <a:extLst>
                <a:ext uri="{FF2B5EF4-FFF2-40B4-BE49-F238E27FC236}">
                  <a16:creationId xmlns:a16="http://schemas.microsoft.com/office/drawing/2014/main" id="{03D87274-493E-4F87-A11C-932EEEDB5AAF}"/>
                </a:ext>
              </a:extLst>
            </p:cNvPr>
            <p:cNvGrpSpPr/>
            <p:nvPr/>
          </p:nvGrpSpPr>
          <p:grpSpPr>
            <a:xfrm>
              <a:off x="3035142" y="3730671"/>
              <a:ext cx="489167" cy="311667"/>
              <a:chOff x="2612836" y="1679153"/>
              <a:chExt cx="412747" cy="281730"/>
            </a:xfrm>
            <a:solidFill>
              <a:srgbClr val="FF0000"/>
            </a:solidFill>
          </p:grpSpPr>
          <p:sp>
            <p:nvSpPr>
              <p:cNvPr id="67" name="四角形: 角を丸くする 66">
                <a:extLst>
                  <a:ext uri="{FF2B5EF4-FFF2-40B4-BE49-F238E27FC236}">
                    <a16:creationId xmlns:a16="http://schemas.microsoft.com/office/drawing/2014/main" id="{9A23F8CC-32D3-4996-B89B-A4F5BE0FB470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77535" cy="281730"/>
              </a:xfrm>
              <a:prstGeom prst="roundRect">
                <a:avLst/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FB48B180-D147-4E0D-AF4F-03928F95E8D5}"/>
                  </a:ext>
                </a:extLst>
              </p:cNvPr>
              <p:cNvSpPr txBox="1"/>
              <p:nvPr/>
            </p:nvSpPr>
            <p:spPr>
              <a:xfrm>
                <a:off x="2612836" y="1744366"/>
                <a:ext cx="412747" cy="194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如来寺</a:t>
                </a:r>
                <a:endParaRPr lang="en-US" altLang="ja-JP" sz="800" dirty="0"/>
              </a:p>
            </p:txBody>
          </p:sp>
        </p:grp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6194C317-DF70-4F2D-A32B-68D05FBFC148}"/>
                </a:ext>
              </a:extLst>
            </p:cNvPr>
            <p:cNvGrpSpPr/>
            <p:nvPr/>
          </p:nvGrpSpPr>
          <p:grpSpPr>
            <a:xfrm>
              <a:off x="1436711" y="3340119"/>
              <a:ext cx="834734" cy="359486"/>
              <a:chOff x="2598863" y="1665081"/>
              <a:chExt cx="412747" cy="306035"/>
            </a:xfrm>
          </p:grpSpPr>
          <p:sp>
            <p:nvSpPr>
              <p:cNvPr id="70" name="四角形: 角を丸くする 69">
                <a:extLst>
                  <a:ext uri="{FF2B5EF4-FFF2-40B4-BE49-F238E27FC236}">
                    <a16:creationId xmlns:a16="http://schemas.microsoft.com/office/drawing/2014/main" id="{9677F2B6-58F7-4CC6-8673-C24B6F9274A9}"/>
                  </a:ext>
                </a:extLst>
              </p:cNvPr>
              <p:cNvSpPr/>
              <p:nvPr/>
            </p:nvSpPr>
            <p:spPr>
              <a:xfrm>
                <a:off x="2630442" y="1679153"/>
                <a:ext cx="326748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テキスト ボックス 70">
                <a:extLst>
                  <a:ext uri="{FF2B5EF4-FFF2-40B4-BE49-F238E27FC236}">
                    <a16:creationId xmlns:a16="http://schemas.microsoft.com/office/drawing/2014/main" id="{9BAC72F7-F863-408F-8515-A9EF790CBA88}"/>
                  </a:ext>
                </a:extLst>
              </p:cNvPr>
              <p:cNvSpPr txBox="1"/>
              <p:nvPr/>
            </p:nvSpPr>
            <p:spPr>
              <a:xfrm>
                <a:off x="2598863" y="1665081"/>
                <a:ext cx="412747" cy="306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小立野小学校</a:t>
                </a:r>
                <a:endParaRPr lang="en-US" altLang="ja-JP" sz="800" dirty="0"/>
              </a:p>
            </p:txBody>
          </p:sp>
        </p:grpSp>
        <p:grpSp>
          <p:nvGrpSpPr>
            <p:cNvPr id="72" name="グループ化 71">
              <a:extLst>
                <a:ext uri="{FF2B5EF4-FFF2-40B4-BE49-F238E27FC236}">
                  <a16:creationId xmlns:a16="http://schemas.microsoft.com/office/drawing/2014/main" id="{C839B331-847D-4EEC-94ED-D73F7A9FD737}"/>
                </a:ext>
              </a:extLst>
            </p:cNvPr>
            <p:cNvGrpSpPr/>
            <p:nvPr/>
          </p:nvGrpSpPr>
          <p:grpSpPr>
            <a:xfrm>
              <a:off x="1459497" y="3495503"/>
              <a:ext cx="544862" cy="401789"/>
              <a:chOff x="2592345" y="1730793"/>
              <a:chExt cx="446652" cy="320592"/>
            </a:xfrm>
          </p:grpSpPr>
          <p:sp>
            <p:nvSpPr>
              <p:cNvPr id="73" name="四角形: 角を丸くする 72">
                <a:extLst>
                  <a:ext uri="{FF2B5EF4-FFF2-40B4-BE49-F238E27FC236}">
                    <a16:creationId xmlns:a16="http://schemas.microsoft.com/office/drawing/2014/main" id="{C2A6AEEB-3508-43EA-B411-9F110C83923A}"/>
                  </a:ext>
                </a:extLst>
              </p:cNvPr>
              <p:cNvSpPr/>
              <p:nvPr/>
            </p:nvSpPr>
            <p:spPr>
              <a:xfrm>
                <a:off x="2630442" y="1751586"/>
                <a:ext cx="341005" cy="209296"/>
              </a:xfrm>
              <a:prstGeom prst="round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F0752B34-7E5A-4403-83EE-50CFBC531853}"/>
                  </a:ext>
                </a:extLst>
              </p:cNvPr>
              <p:cNvSpPr txBox="1"/>
              <p:nvPr/>
            </p:nvSpPr>
            <p:spPr>
              <a:xfrm>
                <a:off x="2592345" y="1730793"/>
                <a:ext cx="446652" cy="3205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小立野</a:t>
                </a:r>
                <a:endParaRPr lang="en-US" altLang="ja-JP" sz="800" dirty="0"/>
              </a:p>
              <a:p>
                <a:r>
                  <a:rPr lang="ja-JP" altLang="en-US" sz="800" dirty="0"/>
                  <a:t>公民館</a:t>
                </a:r>
                <a:endParaRPr lang="en-US" altLang="ja-JP" sz="800" dirty="0"/>
              </a:p>
            </p:txBody>
          </p:sp>
        </p:grpSp>
        <p:grpSp>
          <p:nvGrpSpPr>
            <p:cNvPr id="75" name="グループ化 74">
              <a:extLst>
                <a:ext uri="{FF2B5EF4-FFF2-40B4-BE49-F238E27FC236}">
                  <a16:creationId xmlns:a16="http://schemas.microsoft.com/office/drawing/2014/main" id="{A1C46AC8-B169-4FDB-893F-3550CE5C250F}"/>
                </a:ext>
              </a:extLst>
            </p:cNvPr>
            <p:cNvGrpSpPr/>
            <p:nvPr/>
          </p:nvGrpSpPr>
          <p:grpSpPr>
            <a:xfrm rot="21092166">
              <a:off x="1866998" y="3817661"/>
              <a:ext cx="490022" cy="338554"/>
              <a:chOff x="2605161" y="1737047"/>
              <a:chExt cx="412747" cy="306035"/>
            </a:xfrm>
          </p:grpSpPr>
          <p:sp>
            <p:nvSpPr>
              <p:cNvPr id="76" name="四角形: 角を丸くする 75">
                <a:extLst>
                  <a:ext uri="{FF2B5EF4-FFF2-40B4-BE49-F238E27FC236}">
                    <a16:creationId xmlns:a16="http://schemas.microsoft.com/office/drawing/2014/main" id="{9586551E-70A6-47C1-A3AF-B43A00C4F31E}"/>
                  </a:ext>
                </a:extLst>
              </p:cNvPr>
              <p:cNvSpPr/>
              <p:nvPr/>
            </p:nvSpPr>
            <p:spPr>
              <a:xfrm>
                <a:off x="2665166" y="1752043"/>
                <a:ext cx="292097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9719EDF1-D4C4-4479-A8E0-DC7F4AA9C1E6}"/>
                  </a:ext>
                </a:extLst>
              </p:cNvPr>
              <p:cNvSpPr txBox="1"/>
              <p:nvPr/>
            </p:nvSpPr>
            <p:spPr>
              <a:xfrm>
                <a:off x="2605161" y="1737047"/>
                <a:ext cx="412747" cy="306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800" dirty="0"/>
                  <a:t>県立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盲学校</a:t>
                </a:r>
                <a:endParaRPr lang="en-US" altLang="ja-JP" sz="800" dirty="0"/>
              </a:p>
            </p:txBody>
          </p:sp>
        </p:grpSp>
        <p:grpSp>
          <p:nvGrpSpPr>
            <p:cNvPr id="79" name="グループ化 78">
              <a:extLst>
                <a:ext uri="{FF2B5EF4-FFF2-40B4-BE49-F238E27FC236}">
                  <a16:creationId xmlns:a16="http://schemas.microsoft.com/office/drawing/2014/main" id="{B9F9292A-B70B-4682-A187-EC34E9B5D78F}"/>
                </a:ext>
              </a:extLst>
            </p:cNvPr>
            <p:cNvGrpSpPr/>
            <p:nvPr/>
          </p:nvGrpSpPr>
          <p:grpSpPr>
            <a:xfrm rot="21092166">
              <a:off x="1403216" y="3889299"/>
              <a:ext cx="610610" cy="338554"/>
              <a:chOff x="2516493" y="1744856"/>
              <a:chExt cx="514319" cy="306035"/>
            </a:xfrm>
          </p:grpSpPr>
          <p:sp>
            <p:nvSpPr>
              <p:cNvPr id="80" name="四角形: 角を丸くする 79">
                <a:extLst>
                  <a:ext uri="{FF2B5EF4-FFF2-40B4-BE49-F238E27FC236}">
                    <a16:creationId xmlns:a16="http://schemas.microsoft.com/office/drawing/2014/main" id="{1C4938E7-4F8B-4124-9F75-62AA7A1BA4B1}"/>
                  </a:ext>
                </a:extLst>
              </p:cNvPr>
              <p:cNvSpPr/>
              <p:nvPr/>
            </p:nvSpPr>
            <p:spPr>
              <a:xfrm>
                <a:off x="2593709" y="1752043"/>
                <a:ext cx="363555" cy="281730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id="{95A1A306-34B7-455E-AA57-F6CB18B2CA58}"/>
                  </a:ext>
                </a:extLst>
              </p:cNvPr>
              <p:cNvSpPr txBox="1"/>
              <p:nvPr/>
            </p:nvSpPr>
            <p:spPr>
              <a:xfrm>
                <a:off x="2516493" y="1744856"/>
                <a:ext cx="514319" cy="306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800" dirty="0"/>
                  <a:t>金沢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商業高校</a:t>
                </a:r>
                <a:endParaRPr lang="en-US" altLang="ja-JP" sz="8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371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994</TotalTime>
  <Words>605</Words>
  <Application>Microsoft Office PowerPoint</Application>
  <PresentationFormat>A4 210 x 297 mm</PresentationFormat>
  <Paragraphs>100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UDゴシック</vt:lpstr>
      <vt:lpstr>HGS創英角ﾎﾟｯﾌﾟ体</vt:lpstr>
      <vt:lpstr>UD デジタル 教科書体 N-B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matsubarahp</dc:creator>
  <cp:lastModifiedBy>matsubarahp</cp:lastModifiedBy>
  <cp:revision>75</cp:revision>
  <cp:lastPrinted>2026-03-17T07:19:13Z</cp:lastPrinted>
  <dcterms:created xsi:type="dcterms:W3CDTF">2024-03-30T04:38:27Z</dcterms:created>
  <dcterms:modified xsi:type="dcterms:W3CDTF">2026-03-17T07:23:41Z</dcterms:modified>
</cp:coreProperties>
</file>