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8" r:id="rId3"/>
  </p:sldIdLst>
  <p:sldSz cx="6858000" cy="9906000" type="A4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65"/>
    <a:srgbClr val="FFCC00"/>
    <a:srgbClr val="FF99FF"/>
    <a:srgbClr val="FFAFFF"/>
    <a:srgbClr val="FFD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4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4D562-C28A-4B60-BEA0-7ACA70CE4B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F5FD6A-37FA-45DF-9462-1A4034770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08D76B-F94E-4CCF-A83B-2828DEDCB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FC2E65-FB6C-49AF-A3EE-80145C09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F789DE-E4BA-4CC0-A4EB-A7A002533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72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DFAFB-C1FA-46DD-8794-6AE3492E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A48145-F40B-4290-9266-39E08B7AF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34BFC-A67F-4663-B672-7098FC4D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2DBD4D-DEB9-4343-B9ED-CEC0F6C8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F11D6B-0D34-4072-8A0E-8C0C9D39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27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831CDE-FF6A-4202-A8C0-245C90339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AAAF74-9ECB-43AB-AF2C-0FD1177A7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B583CC-DECB-499E-BD47-49E819FA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BF1D1A-A789-4A8F-B589-457A342D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F9179-CBBC-4DC2-8718-C9882BB8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58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EAEAD-5C21-4DBA-A93E-264D6932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1AFD30-0E48-4954-A4BB-30F3EE772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279283-F88E-43EC-932E-9835675B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CEB9-74BF-4409-9706-2ACD53F77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F9EF99-5244-4C80-8B53-C3C32D4B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93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2FEFAC-75B9-4F14-8523-E390FD38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C69C7E-B9FD-43E5-87BC-ADBD6256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E58F44-31BB-4369-9250-00F74E558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7A814-DC09-4638-97E0-29FEFE43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FCEE6D-F5DF-4518-9A3E-BC15AB7E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08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3BD584-73A3-4BAF-8B5E-4DBB14ECE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2B01DD-C520-48A9-8697-DA84D516F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C52B28-EAAA-4A8F-818A-67527DC87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BEDA22-C75E-4E14-9F26-A86284649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13FE08-C182-4A8C-BA62-AA66746E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FEBD31-1D77-4D2D-BB20-A34C0AFF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34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D6A86-F8B7-47C3-A315-2D9426A23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39A77C-67DB-4D19-B7E0-690F0D102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FFDCE8-1B54-4920-863C-656A43DCE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14AF94-AB6D-449D-A1B3-57357AEDD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DFDA6D-2E1D-4E74-A641-2561F63A4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40A053-D963-4B94-AF7C-6F5B5673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7E6360-FDA5-4C40-BD25-372DB3D6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6252420-144F-46BD-B989-B3CF996A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54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300E25-053B-4816-A9F7-F9B33222B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AEB92D-F222-4277-A652-1C79EED6E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E9FC8F-3CD7-4DD6-873B-A15166E9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6463AB-8CBA-433C-B19D-EBABCD800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30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0735F2-4FC4-4F31-9AEA-D49B463BD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AC3A3C-EFDD-47C5-B426-0999ED45D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DF86B1-FFD3-4BF2-ABC5-895C023A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9BC1D1-E144-427C-8CE2-6F9584BFD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1AB1AE-47FA-45DC-8E3E-8910FB90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90864-01A6-4554-A530-6E5453479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EDCF8F-5CEB-4046-A5A7-BA11536A5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19AAA4-299B-42EC-AC45-580A9457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55630A-90E4-44F2-829A-879C3AFD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39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0E1AEC-157B-4BC8-8409-3091023E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EF4D3A-513B-47E4-8721-162852AF3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DE1221-E910-49AF-9108-264FF9C21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E0239B-A4AB-4314-9AF8-EB0EDD7C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B9E95C-6707-449D-BA22-BFC9BF64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D9C60-6094-4729-B586-468FF3A7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E5245E-37C8-45D1-AE67-25509D0C0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98A425-576A-45D4-8B09-66FD12813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62AD46-05A5-4630-90AB-91D14D405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2AEBA-9536-4438-8515-0A5C88630B5C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5BD1AA-F381-49E3-82B3-19E44806B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3422D6-DBB6-410C-89AC-B8EC52401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18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281A86-E6D9-4313-900B-85451D0A744A}"/>
              </a:ext>
            </a:extLst>
          </p:cNvPr>
          <p:cNvSpPr txBox="1"/>
          <p:nvPr/>
        </p:nvSpPr>
        <p:spPr>
          <a:xfrm rot="21226249">
            <a:off x="-100306" y="98860"/>
            <a:ext cx="6976024" cy="9708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F3F4CF-429C-4C12-BB40-A036E1B60A1B}"/>
              </a:ext>
            </a:extLst>
          </p:cNvPr>
          <p:cNvSpPr txBox="1"/>
          <p:nvPr/>
        </p:nvSpPr>
        <p:spPr>
          <a:xfrm>
            <a:off x="1322687" y="1067717"/>
            <a:ext cx="413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オレンジカフェしんたて</a:t>
            </a:r>
            <a:endParaRPr kumimoji="1" lang="ja-JP" altLang="en-US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9981DF-6FA3-4B0E-9B3C-893903394A78}"/>
              </a:ext>
            </a:extLst>
          </p:cNvPr>
          <p:cNvSpPr txBox="1"/>
          <p:nvPr/>
        </p:nvSpPr>
        <p:spPr>
          <a:xfrm>
            <a:off x="457200" y="666988"/>
            <a:ext cx="4846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令和８年度　金沢市 認知症カフェ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ED9CCB-4290-49E2-9F19-76DFC8E53334}"/>
              </a:ext>
            </a:extLst>
          </p:cNvPr>
          <p:cNvSpPr txBox="1"/>
          <p:nvPr/>
        </p:nvSpPr>
        <p:spPr>
          <a:xfrm>
            <a:off x="434340" y="1782950"/>
            <a:ext cx="5989320" cy="72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/>
              <a:t>認知症の方や介護している家族の方、地域の方、さまざまな年代の方で気軽に集えるカフェです。</a:t>
            </a:r>
            <a:endParaRPr kumimoji="1" lang="en-US" altLang="ja-JP" sz="1050" dirty="0"/>
          </a:p>
          <a:p>
            <a:pPr>
              <a:lnSpc>
                <a:spcPts val="1700"/>
              </a:lnSpc>
            </a:pPr>
            <a:r>
              <a:rPr lang="ja-JP" altLang="en-US" sz="1050" dirty="0"/>
              <a:t>毎回ゲストスピーカーの方をお招きし、いろんなお話をお聞きします。</a:t>
            </a:r>
            <a:endParaRPr lang="en-US" altLang="ja-JP" sz="1050" dirty="0"/>
          </a:p>
          <a:p>
            <a:pPr>
              <a:lnSpc>
                <a:spcPts val="1700"/>
              </a:lnSpc>
            </a:pPr>
            <a:r>
              <a:rPr kumimoji="1" lang="ja-JP" altLang="en-US" sz="1050" dirty="0"/>
              <a:t>どなたでも参加できます。お気軽にお越しください。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463930A-340A-456A-B7A4-B2C4B32DF5A4}"/>
              </a:ext>
            </a:extLst>
          </p:cNvPr>
          <p:cNvGrpSpPr/>
          <p:nvPr/>
        </p:nvGrpSpPr>
        <p:grpSpPr>
          <a:xfrm>
            <a:off x="3832854" y="7514810"/>
            <a:ext cx="3168837" cy="1286776"/>
            <a:chOff x="313871" y="3851364"/>
            <a:chExt cx="5405211" cy="1088498"/>
          </a:xfrm>
          <a:noFill/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3EA7093-CC11-43E8-A991-5039C55DF3BD}"/>
                </a:ext>
              </a:extLst>
            </p:cNvPr>
            <p:cNvSpPr txBox="1"/>
            <p:nvPr/>
          </p:nvSpPr>
          <p:spPr>
            <a:xfrm>
              <a:off x="327594" y="4204996"/>
              <a:ext cx="5391488" cy="5215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ja-JP" altLang="en-US" sz="1200" dirty="0"/>
                <a:t>場所：新竪会館　鱗町</a:t>
              </a:r>
              <a:r>
                <a:rPr lang="en-US" altLang="ja-JP" sz="1200" dirty="0"/>
                <a:t>62</a:t>
              </a:r>
            </a:p>
            <a:p>
              <a:pPr>
                <a:lnSpc>
                  <a:spcPts val="1800"/>
                </a:lnSpc>
              </a:pPr>
              <a:r>
                <a:rPr lang="ja-JP" altLang="en-US" sz="1200" dirty="0"/>
                <a:t>　　　</a:t>
              </a:r>
              <a:endParaRPr lang="en-US" altLang="ja-JP" sz="1200" dirty="0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790FFFA1-73D1-47D2-9749-F27A9990724B}"/>
                </a:ext>
              </a:extLst>
            </p:cNvPr>
            <p:cNvSpPr txBox="1"/>
            <p:nvPr/>
          </p:nvSpPr>
          <p:spPr>
            <a:xfrm>
              <a:off x="313871" y="4705545"/>
              <a:ext cx="4872413" cy="2343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参加費：</a:t>
              </a:r>
              <a:r>
                <a:rPr lang="en-US" altLang="ja-JP" sz="1200" dirty="0"/>
                <a:t>200</a:t>
              </a:r>
              <a:r>
                <a:rPr lang="ja-JP" altLang="en-US" sz="1200" dirty="0"/>
                <a:t>円　お菓子、飲み物付き</a:t>
              </a:r>
              <a:endParaRPr lang="en-US" altLang="ja-JP" sz="1200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2AD9336E-D4C3-4F1C-AD97-3E8F9A6EF961}"/>
                </a:ext>
              </a:extLst>
            </p:cNvPr>
            <p:cNvSpPr txBox="1"/>
            <p:nvPr/>
          </p:nvSpPr>
          <p:spPr>
            <a:xfrm>
              <a:off x="336013" y="3851364"/>
              <a:ext cx="5201824" cy="2343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日時：毎月第</a:t>
              </a:r>
              <a:r>
                <a:rPr lang="en-US" altLang="ja-JP" sz="1200" dirty="0"/>
                <a:t>4</a:t>
              </a:r>
              <a:r>
                <a:rPr lang="ja-JP" altLang="en-US" sz="1200" dirty="0"/>
                <a:t>水曜日　</a:t>
              </a:r>
              <a:r>
                <a:rPr lang="en-US" altLang="ja-JP" sz="1200" dirty="0"/>
                <a:t>13</a:t>
              </a:r>
              <a:r>
                <a:rPr lang="ja-JP" altLang="en-US" sz="1200" dirty="0"/>
                <a:t>：</a:t>
              </a:r>
              <a:r>
                <a:rPr lang="en-US" altLang="ja-JP" sz="1200" dirty="0"/>
                <a:t>30</a:t>
              </a:r>
              <a:r>
                <a:rPr lang="ja-JP" altLang="en-US" sz="1200" dirty="0"/>
                <a:t>～</a:t>
              </a:r>
              <a:r>
                <a:rPr lang="en-US" altLang="ja-JP" sz="1200" dirty="0"/>
                <a:t>14</a:t>
              </a:r>
              <a:r>
                <a:rPr lang="ja-JP" altLang="en-US" sz="1200" dirty="0"/>
                <a:t>：</a:t>
              </a:r>
              <a:r>
                <a:rPr lang="en-US" altLang="ja-JP" sz="1200" dirty="0"/>
                <a:t>30</a:t>
              </a: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6EACD3-506B-442F-A64A-0C061049E06F}"/>
              </a:ext>
            </a:extLst>
          </p:cNvPr>
          <p:cNvSpPr txBox="1"/>
          <p:nvPr/>
        </p:nvSpPr>
        <p:spPr>
          <a:xfrm>
            <a:off x="2995380" y="9114523"/>
            <a:ext cx="3464212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～問い合わせ先～</a:t>
            </a:r>
            <a:r>
              <a:rPr lang="ja-JP" altLang="en-US" sz="1100" dirty="0"/>
              <a:t>　</a:t>
            </a:r>
            <a:endParaRPr lang="en-US" altLang="ja-JP" sz="1100" dirty="0"/>
          </a:p>
          <a:p>
            <a:r>
              <a:rPr lang="ja-JP" altLang="en-US" sz="1050" dirty="0"/>
              <a:t>金沢市地域包括支援センターとびうめ</a:t>
            </a:r>
            <a:r>
              <a:rPr kumimoji="1" lang="ja-JP" altLang="en-US" sz="1050" dirty="0"/>
              <a:t>　</a:t>
            </a:r>
            <a:r>
              <a:rPr kumimoji="1" lang="en-US" altLang="ja-JP" sz="1050" dirty="0"/>
              <a:t>TEL</a:t>
            </a:r>
            <a:r>
              <a:rPr kumimoji="1" lang="ja-JP" altLang="en-US" sz="1050" dirty="0"/>
              <a:t> </a:t>
            </a:r>
            <a:r>
              <a:rPr kumimoji="1" lang="en-US" altLang="ja-JP" sz="1050" dirty="0"/>
              <a:t>231-3377</a:t>
            </a:r>
            <a:endParaRPr kumimoji="1" lang="ja-JP" altLang="en-US" sz="1100" dirty="0"/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99C4A0AC-3735-4ADA-AAA0-AA1E4E7DE944}"/>
              </a:ext>
            </a:extLst>
          </p:cNvPr>
          <p:cNvCxnSpPr>
            <a:cxnSpLocks/>
          </p:cNvCxnSpPr>
          <p:nvPr/>
        </p:nvCxnSpPr>
        <p:spPr>
          <a:xfrm>
            <a:off x="-13998" y="6808366"/>
            <a:ext cx="7147560" cy="0"/>
          </a:xfrm>
          <a:prstGeom prst="line">
            <a:avLst/>
          </a:prstGeom>
          <a:ln w="1270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B11BA95D-2BC7-46A1-B662-3DCA71658A65}"/>
              </a:ext>
            </a:extLst>
          </p:cNvPr>
          <p:cNvSpPr txBox="1"/>
          <p:nvPr/>
        </p:nvSpPr>
        <p:spPr>
          <a:xfrm>
            <a:off x="44882" y="2724933"/>
            <a:ext cx="6241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～開催予定～</a:t>
            </a:r>
            <a:r>
              <a:rPr lang="ja-JP" altLang="en-US" sz="1600" b="1" dirty="0"/>
              <a:t>　</a:t>
            </a:r>
            <a:endParaRPr kumimoji="1" lang="ja-JP" altLang="en-US" sz="1600" b="1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C1B0273-52C5-4BA5-B79C-68B96CE884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916" y="1233557"/>
            <a:ext cx="774349" cy="843773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BF9527A6-AC93-44EF-A078-E8ED5872D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5" y="8972291"/>
            <a:ext cx="774349" cy="843773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1B21590-28DA-45D7-AA66-603B588FC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833" y="86371"/>
            <a:ext cx="798194" cy="795171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4EB1657A-F42E-457D-8FE0-55D0383097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212" y="201887"/>
            <a:ext cx="754930" cy="68849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2BD77A95-7B53-46AE-8627-073FEE6CB2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090" y="2979112"/>
            <a:ext cx="849366" cy="774622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1C14DE2F-2C67-419A-B795-E6E65A2E0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235" y="4333638"/>
            <a:ext cx="896930" cy="893533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E7B4868-903F-4D89-829A-362570C462FA}"/>
              </a:ext>
            </a:extLst>
          </p:cNvPr>
          <p:cNvGrpSpPr/>
          <p:nvPr/>
        </p:nvGrpSpPr>
        <p:grpSpPr>
          <a:xfrm>
            <a:off x="81621" y="3029155"/>
            <a:ext cx="6602049" cy="3425267"/>
            <a:chOff x="81621" y="3059687"/>
            <a:chExt cx="6602049" cy="2823407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832DC5D0-8E13-46FF-813D-41B9EEA5C22E}"/>
                </a:ext>
              </a:extLst>
            </p:cNvPr>
            <p:cNvGrpSpPr/>
            <p:nvPr/>
          </p:nvGrpSpPr>
          <p:grpSpPr>
            <a:xfrm>
              <a:off x="164545" y="3271219"/>
              <a:ext cx="6519125" cy="2519602"/>
              <a:chOff x="59944" y="4159759"/>
              <a:chExt cx="3804280" cy="2374401"/>
            </a:xfrm>
            <a:solidFill>
              <a:srgbClr val="FFE265"/>
            </a:solidFill>
          </p:grpSpPr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8608B7A9-ED01-41E8-8958-A1A1905827F7}"/>
                  </a:ext>
                </a:extLst>
              </p:cNvPr>
              <p:cNvSpPr txBox="1"/>
              <p:nvPr/>
            </p:nvSpPr>
            <p:spPr>
              <a:xfrm>
                <a:off x="59944" y="4159759"/>
                <a:ext cx="3798570" cy="551818"/>
              </a:xfrm>
              <a:prstGeom prst="rect">
                <a:avLst/>
              </a:prstGeom>
              <a:grp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lang="ja-JP" altLang="en-US" sz="1400" dirty="0"/>
                  <a:t>　　　</a:t>
                </a:r>
                <a:r>
                  <a:rPr kumimoji="1" lang="ja-JP" altLang="en-US" sz="1400" dirty="0"/>
                  <a:t>　  </a:t>
                </a:r>
                <a:r>
                  <a:rPr lang="ja-JP" altLang="en-US" sz="1400" dirty="0"/>
                  <a:t>　●</a:t>
                </a:r>
                <a:r>
                  <a:rPr lang="ja-JP" altLang="en-US" dirty="0">
                    <a:ea typeface="UD デジタル 教科書体 NP-B" panose="02020700000000000000"/>
                  </a:rPr>
                  <a:t>認知症のこと、知りたいことを聞いてみよう</a:t>
                </a: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P-B" panose="02020700000000000000"/>
                  </a:rPr>
                  <a:t>　</a:t>
                </a: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　　　　　　　　　　　　　</a:t>
                </a:r>
                <a:endParaRPr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金沢市認知症地域支援センター</a:t>
                </a:r>
                <a:r>
                  <a:rPr lang="ja-JP" altLang="en-US" sz="1600" dirty="0" err="1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ちむぐ</a:t>
                </a: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くる　加納 央さん</a:t>
                </a:r>
                <a:endParaRPr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C178F497-BB40-442D-BC4D-9591EFD7B1BA}"/>
                  </a:ext>
                </a:extLst>
              </p:cNvPr>
              <p:cNvSpPr txBox="1"/>
              <p:nvPr/>
            </p:nvSpPr>
            <p:spPr>
              <a:xfrm>
                <a:off x="59944" y="5085389"/>
                <a:ext cx="3798570" cy="564519"/>
              </a:xfrm>
              <a:prstGeom prst="rect">
                <a:avLst/>
              </a:prstGeom>
              <a:grp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1400" dirty="0"/>
                  <a:t>　　　　　</a:t>
                </a:r>
                <a:r>
                  <a:rPr lang="ja-JP" altLang="en-US" sz="1400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●</a:t>
                </a:r>
                <a:r>
                  <a:rPr lang="ja-JP" altLang="en-US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チェアヨガで体をほぐして元気に！</a:t>
                </a:r>
                <a:endParaRPr lang="en-US" altLang="ja-JP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　</a:t>
                </a:r>
                <a:r>
                  <a:rPr kumimoji="1"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</a:t>
                </a:r>
                <a:r>
                  <a:rPr kumimoji="1"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 </a:t>
                </a:r>
                <a:r>
                  <a:rPr lang="en-US" altLang="ja-JP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YOGAYONA</a:t>
                </a: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出口 佳奈さん　後藤 香代子さん</a:t>
                </a:r>
                <a:r>
                  <a:rPr kumimoji="1"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38B2DC12-655B-477B-B79E-9272C4BA5C67}"/>
                  </a:ext>
                </a:extLst>
              </p:cNvPr>
              <p:cNvSpPr txBox="1"/>
              <p:nvPr/>
            </p:nvSpPr>
            <p:spPr>
              <a:xfrm>
                <a:off x="59944" y="5986326"/>
                <a:ext cx="3804280" cy="547834"/>
              </a:xfrm>
              <a:prstGeom prst="rect">
                <a:avLst/>
              </a:prstGeom>
              <a:grp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400" dirty="0"/>
                  <a:t>　　　　 　　●</a:t>
                </a:r>
                <a:r>
                  <a:rPr lang="ja-JP" altLang="en-US" dirty="0">
                    <a:ea typeface="UD デジタル 教科書体 NP-B" panose="02020700000000000000"/>
                  </a:rPr>
                  <a:t>リハビリの専門職に学ぶ福祉用具の選び方</a:t>
                </a:r>
                <a:r>
                  <a:rPr kumimoji="1" lang="ja-JP" altLang="en-US" dirty="0">
                    <a:latin typeface="UD デジタル 教科書体 N-B" panose="02020700000000000000" pitchFamily="17" charset="-128"/>
                    <a:ea typeface="UD デジタル 教科書体 NP-B" panose="02020700000000000000"/>
                  </a:rPr>
                  <a:t>　　</a:t>
                </a:r>
                <a:r>
                  <a:rPr kumimoji="1"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</a:t>
                </a:r>
                <a:r>
                  <a:rPr lang="ja-JP" altLang="en-US" sz="160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　　　</a:t>
                </a: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</a:t>
                </a:r>
                <a:r>
                  <a:rPr lang="en-US" altLang="ja-JP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FLOS</a:t>
                </a: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大川　雄一郎さん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</p:grp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A0616476-C6D9-43CC-B3C1-5814FC57879C}"/>
                </a:ext>
              </a:extLst>
            </p:cNvPr>
            <p:cNvSpPr/>
            <p:nvPr/>
          </p:nvSpPr>
          <p:spPr>
            <a:xfrm>
              <a:off x="85877" y="3059687"/>
              <a:ext cx="924270" cy="904109"/>
            </a:xfrm>
            <a:prstGeom prst="rect">
              <a:avLst/>
            </a:prstGeom>
            <a:noFill/>
            <a:ln w="82550">
              <a:solidFill>
                <a:schemeClr val="bg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4</a:t>
              </a:r>
              <a:r>
                <a:rPr kumimoji="1" lang="en-US" altLang="ja-JP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/22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99B11EB9-AD7A-49DF-A5CE-AFC9F641617C}"/>
                </a:ext>
              </a:extLst>
            </p:cNvPr>
            <p:cNvSpPr/>
            <p:nvPr/>
          </p:nvSpPr>
          <p:spPr>
            <a:xfrm>
              <a:off x="85877" y="4169660"/>
              <a:ext cx="928526" cy="799685"/>
            </a:xfrm>
            <a:prstGeom prst="rect">
              <a:avLst/>
            </a:prstGeom>
            <a:noFill/>
            <a:ln w="82550">
              <a:solidFill>
                <a:schemeClr val="bg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5</a:t>
              </a:r>
              <a:r>
                <a:rPr kumimoji="1" lang="en-US" altLang="ja-JP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/27</a:t>
              </a:r>
              <a:endPara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56C2FE44-E0AE-4DF4-AB5F-2ED5B8B495A4}"/>
                </a:ext>
              </a:extLst>
            </p:cNvPr>
            <p:cNvSpPr/>
            <p:nvPr/>
          </p:nvSpPr>
          <p:spPr>
            <a:xfrm>
              <a:off x="81621" y="5060285"/>
              <a:ext cx="928526" cy="822809"/>
            </a:xfrm>
            <a:prstGeom prst="rect">
              <a:avLst/>
            </a:prstGeom>
            <a:noFill/>
            <a:ln w="82550">
              <a:solidFill>
                <a:schemeClr val="bg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6</a:t>
              </a:r>
              <a:r>
                <a:rPr kumimoji="1" lang="en-US" altLang="ja-JP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/24</a:t>
              </a:r>
            </a:p>
          </p:txBody>
        </p:sp>
      </p:grpSp>
      <p:grpSp>
        <p:nvGrpSpPr>
          <p:cNvPr id="228" name="グループ化 227">
            <a:extLst>
              <a:ext uri="{FF2B5EF4-FFF2-40B4-BE49-F238E27FC236}">
                <a16:creationId xmlns:a16="http://schemas.microsoft.com/office/drawing/2014/main" id="{C4779E7B-BB32-4711-A0A9-690DBE035743}"/>
              </a:ext>
            </a:extLst>
          </p:cNvPr>
          <p:cNvGrpSpPr/>
          <p:nvPr/>
        </p:nvGrpSpPr>
        <p:grpSpPr>
          <a:xfrm>
            <a:off x="173273" y="7132150"/>
            <a:ext cx="3617782" cy="2464683"/>
            <a:chOff x="1161009" y="1264923"/>
            <a:chExt cx="3617782" cy="2464683"/>
          </a:xfrm>
        </p:grpSpPr>
        <p:sp>
          <p:nvSpPr>
            <p:cNvPr id="229" name="四角形: 角を丸くする 228">
              <a:extLst>
                <a:ext uri="{FF2B5EF4-FFF2-40B4-BE49-F238E27FC236}">
                  <a16:creationId xmlns:a16="http://schemas.microsoft.com/office/drawing/2014/main" id="{C2F97790-5F23-43D3-9B56-1D8EE3B27B63}"/>
                </a:ext>
              </a:extLst>
            </p:cNvPr>
            <p:cNvSpPr/>
            <p:nvPr/>
          </p:nvSpPr>
          <p:spPr>
            <a:xfrm rot="3672239">
              <a:off x="2500394" y="3157480"/>
              <a:ext cx="1098533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0" name="四角形: 角を丸くする 229">
              <a:extLst>
                <a:ext uri="{FF2B5EF4-FFF2-40B4-BE49-F238E27FC236}">
                  <a16:creationId xmlns:a16="http://schemas.microsoft.com/office/drawing/2014/main" id="{8E4369FD-2A11-42AC-87B6-E685AA74A147}"/>
                </a:ext>
              </a:extLst>
            </p:cNvPr>
            <p:cNvSpPr/>
            <p:nvPr/>
          </p:nvSpPr>
          <p:spPr>
            <a:xfrm>
              <a:off x="1161009" y="2600335"/>
              <a:ext cx="2539509" cy="10247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1" name="四角形: 角を丸くする 230">
              <a:extLst>
                <a:ext uri="{FF2B5EF4-FFF2-40B4-BE49-F238E27FC236}">
                  <a16:creationId xmlns:a16="http://schemas.microsoft.com/office/drawing/2014/main" id="{200D31F4-80CF-4471-8856-0969FC20566C}"/>
                </a:ext>
              </a:extLst>
            </p:cNvPr>
            <p:cNvSpPr/>
            <p:nvPr/>
          </p:nvSpPr>
          <p:spPr>
            <a:xfrm rot="20962739">
              <a:off x="3667233" y="2503059"/>
              <a:ext cx="1111558" cy="9815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2" name="四角形: 角を丸くする 231">
              <a:extLst>
                <a:ext uri="{FF2B5EF4-FFF2-40B4-BE49-F238E27FC236}">
                  <a16:creationId xmlns:a16="http://schemas.microsoft.com/office/drawing/2014/main" id="{8FC6B8F4-2F2F-4AE6-9492-BA631A76863D}"/>
                </a:ext>
              </a:extLst>
            </p:cNvPr>
            <p:cNvSpPr/>
            <p:nvPr/>
          </p:nvSpPr>
          <p:spPr>
            <a:xfrm rot="5400000">
              <a:off x="1422107" y="2421710"/>
              <a:ext cx="2407774" cy="9419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3" name="グループ化 232">
              <a:extLst>
                <a:ext uri="{FF2B5EF4-FFF2-40B4-BE49-F238E27FC236}">
                  <a16:creationId xmlns:a16="http://schemas.microsoft.com/office/drawing/2014/main" id="{F1C2207B-4DA9-4313-AD98-1BDECA3ED6D8}"/>
                </a:ext>
              </a:extLst>
            </p:cNvPr>
            <p:cNvGrpSpPr/>
            <p:nvPr/>
          </p:nvGrpSpPr>
          <p:grpSpPr>
            <a:xfrm>
              <a:off x="3746575" y="2048015"/>
              <a:ext cx="442971" cy="504119"/>
              <a:chOff x="4006577" y="1990174"/>
              <a:chExt cx="442971" cy="504119"/>
            </a:xfrm>
          </p:grpSpPr>
          <p:sp>
            <p:nvSpPr>
              <p:cNvPr id="270" name="四角形: 角を丸くする 269">
                <a:extLst>
                  <a:ext uri="{FF2B5EF4-FFF2-40B4-BE49-F238E27FC236}">
                    <a16:creationId xmlns:a16="http://schemas.microsoft.com/office/drawing/2014/main" id="{894DA00B-39DA-4E16-ACDD-86DDCE0CBB22}"/>
                  </a:ext>
                </a:extLst>
              </p:cNvPr>
              <p:cNvSpPr/>
              <p:nvPr/>
            </p:nvSpPr>
            <p:spPr>
              <a:xfrm rot="20971286">
                <a:off x="4020406" y="1990174"/>
                <a:ext cx="386345" cy="504119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1" name="テキスト ボックス 270">
                <a:extLst>
                  <a:ext uri="{FF2B5EF4-FFF2-40B4-BE49-F238E27FC236}">
                    <a16:creationId xmlns:a16="http://schemas.microsoft.com/office/drawing/2014/main" id="{196A263B-E907-49B8-B7DD-FDD6943E6C8D}"/>
                  </a:ext>
                </a:extLst>
              </p:cNvPr>
              <p:cNvSpPr txBox="1"/>
              <p:nvPr/>
            </p:nvSpPr>
            <p:spPr>
              <a:xfrm>
                <a:off x="4006577" y="2072956"/>
                <a:ext cx="4429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dirty="0"/>
                  <a:t>北陸</a:t>
                </a:r>
                <a:endParaRPr kumimoji="1" lang="en-US" altLang="ja-JP" sz="800" dirty="0"/>
              </a:p>
              <a:p>
                <a:r>
                  <a:rPr kumimoji="1" lang="ja-JP" altLang="en-US" sz="800" dirty="0"/>
                  <a:t>電力</a:t>
                </a:r>
              </a:p>
            </p:txBody>
          </p:sp>
        </p:grpSp>
        <p:grpSp>
          <p:nvGrpSpPr>
            <p:cNvPr id="234" name="グループ化 233">
              <a:extLst>
                <a:ext uri="{FF2B5EF4-FFF2-40B4-BE49-F238E27FC236}">
                  <a16:creationId xmlns:a16="http://schemas.microsoft.com/office/drawing/2014/main" id="{00C9B85E-00E3-45DE-A36E-2791F092483E}"/>
                </a:ext>
              </a:extLst>
            </p:cNvPr>
            <p:cNvGrpSpPr/>
            <p:nvPr/>
          </p:nvGrpSpPr>
          <p:grpSpPr>
            <a:xfrm>
              <a:off x="4189369" y="1923485"/>
              <a:ext cx="442971" cy="545088"/>
              <a:chOff x="4590472" y="1859311"/>
              <a:chExt cx="442971" cy="545088"/>
            </a:xfrm>
          </p:grpSpPr>
          <p:sp>
            <p:nvSpPr>
              <p:cNvPr id="268" name="四角形: 角を丸くする 267">
                <a:extLst>
                  <a:ext uri="{FF2B5EF4-FFF2-40B4-BE49-F238E27FC236}">
                    <a16:creationId xmlns:a16="http://schemas.microsoft.com/office/drawing/2014/main" id="{AA2FD6DB-6188-45AA-92DE-73B55CCBDB72}"/>
                  </a:ext>
                </a:extLst>
              </p:cNvPr>
              <p:cNvSpPr/>
              <p:nvPr/>
            </p:nvSpPr>
            <p:spPr>
              <a:xfrm rot="20971286">
                <a:off x="4615061" y="1859311"/>
                <a:ext cx="333133" cy="545088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9" name="テキスト ボックス 268">
                <a:extLst>
                  <a:ext uri="{FF2B5EF4-FFF2-40B4-BE49-F238E27FC236}">
                    <a16:creationId xmlns:a16="http://schemas.microsoft.com/office/drawing/2014/main" id="{1CBD68E9-FCE4-40A9-AAE8-20994A5827C0}"/>
                  </a:ext>
                </a:extLst>
              </p:cNvPr>
              <p:cNvSpPr txBox="1"/>
              <p:nvPr/>
            </p:nvSpPr>
            <p:spPr>
              <a:xfrm>
                <a:off x="4590472" y="1993488"/>
                <a:ext cx="4429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金沢</a:t>
                </a:r>
                <a:endParaRPr lang="en-US" altLang="ja-JP" sz="800" dirty="0"/>
              </a:p>
              <a:p>
                <a:r>
                  <a:rPr kumimoji="1" lang="ja-JP" altLang="en-US" sz="800" dirty="0"/>
                  <a:t>中署</a:t>
                </a:r>
              </a:p>
            </p:txBody>
          </p:sp>
        </p:grpSp>
        <p:grpSp>
          <p:nvGrpSpPr>
            <p:cNvPr id="235" name="グループ化 234">
              <a:extLst>
                <a:ext uri="{FF2B5EF4-FFF2-40B4-BE49-F238E27FC236}">
                  <a16:creationId xmlns:a16="http://schemas.microsoft.com/office/drawing/2014/main" id="{A1010038-02A9-468F-BA57-1DA6144D8DE3}"/>
                </a:ext>
              </a:extLst>
            </p:cNvPr>
            <p:cNvGrpSpPr/>
            <p:nvPr/>
          </p:nvGrpSpPr>
          <p:grpSpPr>
            <a:xfrm>
              <a:off x="3083948" y="2102564"/>
              <a:ext cx="513576" cy="504119"/>
              <a:chOff x="3143033" y="2091413"/>
              <a:chExt cx="513576" cy="504119"/>
            </a:xfrm>
          </p:grpSpPr>
          <p:sp>
            <p:nvSpPr>
              <p:cNvPr id="266" name="四角形: 角を丸くする 265">
                <a:extLst>
                  <a:ext uri="{FF2B5EF4-FFF2-40B4-BE49-F238E27FC236}">
                    <a16:creationId xmlns:a16="http://schemas.microsoft.com/office/drawing/2014/main" id="{3388F16D-1152-4F9D-BCD2-12D4DE891370}"/>
                  </a:ext>
                </a:extLst>
              </p:cNvPr>
              <p:cNvSpPr/>
              <p:nvPr/>
            </p:nvSpPr>
            <p:spPr>
              <a:xfrm>
                <a:off x="3186203" y="2091413"/>
                <a:ext cx="386345" cy="504119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7" name="テキスト ボックス 266">
                <a:extLst>
                  <a:ext uri="{FF2B5EF4-FFF2-40B4-BE49-F238E27FC236}">
                    <a16:creationId xmlns:a16="http://schemas.microsoft.com/office/drawing/2014/main" id="{AA7AC7E8-4BB4-4B44-ACC8-4AB92FC5129C}"/>
                  </a:ext>
                </a:extLst>
              </p:cNvPr>
              <p:cNvSpPr txBox="1"/>
              <p:nvPr/>
            </p:nvSpPr>
            <p:spPr>
              <a:xfrm>
                <a:off x="3143033" y="2240013"/>
                <a:ext cx="51357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五番丁</a:t>
                </a:r>
                <a:endParaRPr kumimoji="1" lang="en-US" altLang="ja-JP" sz="800" dirty="0"/>
              </a:p>
            </p:txBody>
          </p:sp>
        </p:grpSp>
        <p:grpSp>
          <p:nvGrpSpPr>
            <p:cNvPr id="236" name="グループ化 235">
              <a:extLst>
                <a:ext uri="{FF2B5EF4-FFF2-40B4-BE49-F238E27FC236}">
                  <a16:creationId xmlns:a16="http://schemas.microsoft.com/office/drawing/2014/main" id="{86D9E516-CA09-409A-B97D-AF0988B5D7C8}"/>
                </a:ext>
              </a:extLst>
            </p:cNvPr>
            <p:cNvGrpSpPr/>
            <p:nvPr/>
          </p:nvGrpSpPr>
          <p:grpSpPr>
            <a:xfrm>
              <a:off x="2346127" y="2572672"/>
              <a:ext cx="835515" cy="307777"/>
              <a:chOff x="2435781" y="6990450"/>
              <a:chExt cx="544396" cy="307777"/>
            </a:xfrm>
          </p:grpSpPr>
          <p:sp>
            <p:nvSpPr>
              <p:cNvPr id="264" name="フローチャート: 代替処理 263">
                <a:extLst>
                  <a:ext uri="{FF2B5EF4-FFF2-40B4-BE49-F238E27FC236}">
                    <a16:creationId xmlns:a16="http://schemas.microsoft.com/office/drawing/2014/main" id="{356D76DC-FCD3-4A9B-86B7-3D75BF222843}"/>
                  </a:ext>
                </a:extLst>
              </p:cNvPr>
              <p:cNvSpPr/>
              <p:nvPr/>
            </p:nvSpPr>
            <p:spPr>
              <a:xfrm>
                <a:off x="2450804" y="7069562"/>
                <a:ext cx="354848" cy="140278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5" name="テキスト ボックス 264">
                <a:extLst>
                  <a:ext uri="{FF2B5EF4-FFF2-40B4-BE49-F238E27FC236}">
                    <a16:creationId xmlns:a16="http://schemas.microsoft.com/office/drawing/2014/main" id="{A3659AFF-D1E5-4BCA-8EDC-C4936D9678BD}"/>
                  </a:ext>
                </a:extLst>
              </p:cNvPr>
              <p:cNvSpPr txBox="1"/>
              <p:nvPr/>
            </p:nvSpPr>
            <p:spPr>
              <a:xfrm>
                <a:off x="2435781" y="6990450"/>
                <a:ext cx="544396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ja-JP" altLang="en-US" sz="700" dirty="0"/>
                  <a:t>鱗町交差点</a:t>
                </a:r>
                <a:endParaRPr kumimoji="1" lang="ja-JP" altLang="en-US" sz="700" dirty="0"/>
              </a:p>
            </p:txBody>
          </p:sp>
        </p:grpSp>
        <p:grpSp>
          <p:nvGrpSpPr>
            <p:cNvPr id="237" name="グループ化 236">
              <a:extLst>
                <a:ext uri="{FF2B5EF4-FFF2-40B4-BE49-F238E27FC236}">
                  <a16:creationId xmlns:a16="http://schemas.microsoft.com/office/drawing/2014/main" id="{EA8EA12B-57B1-420F-BD46-0201EE68A51B}"/>
                </a:ext>
              </a:extLst>
            </p:cNvPr>
            <p:cNvGrpSpPr/>
            <p:nvPr/>
          </p:nvGrpSpPr>
          <p:grpSpPr>
            <a:xfrm>
              <a:off x="2469718" y="2508875"/>
              <a:ext cx="363912" cy="132261"/>
              <a:chOff x="2458124" y="6915453"/>
              <a:chExt cx="363912" cy="132261"/>
            </a:xfrm>
          </p:grpSpPr>
          <p:sp>
            <p:nvSpPr>
              <p:cNvPr id="260" name="フローチャート: 代替処理 259">
                <a:extLst>
                  <a:ext uri="{FF2B5EF4-FFF2-40B4-BE49-F238E27FC236}">
                    <a16:creationId xmlns:a16="http://schemas.microsoft.com/office/drawing/2014/main" id="{54812986-D51D-4D18-BD3E-3AA856BCD743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61" name="楕円 260">
                <a:extLst>
                  <a:ext uri="{FF2B5EF4-FFF2-40B4-BE49-F238E27FC236}">
                    <a16:creationId xmlns:a16="http://schemas.microsoft.com/office/drawing/2014/main" id="{ACAFE867-BA0B-4F42-8E47-F1017D2376AF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2" name="楕円 261">
                <a:extLst>
                  <a:ext uri="{FF2B5EF4-FFF2-40B4-BE49-F238E27FC236}">
                    <a16:creationId xmlns:a16="http://schemas.microsoft.com/office/drawing/2014/main" id="{D236EB22-3DA1-4B77-A13D-648B19443E60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3" name="楕円 262">
                <a:extLst>
                  <a:ext uri="{FF2B5EF4-FFF2-40B4-BE49-F238E27FC236}">
                    <a16:creationId xmlns:a16="http://schemas.microsoft.com/office/drawing/2014/main" id="{725987CD-10EC-49E4-A188-4813EE862AE8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38" name="グループ化 237">
              <a:extLst>
                <a:ext uri="{FF2B5EF4-FFF2-40B4-BE49-F238E27FC236}">
                  <a16:creationId xmlns:a16="http://schemas.microsoft.com/office/drawing/2014/main" id="{847FB1AE-197E-425B-BACB-9F7AB9AFEDAB}"/>
                </a:ext>
              </a:extLst>
            </p:cNvPr>
            <p:cNvGrpSpPr/>
            <p:nvPr/>
          </p:nvGrpSpPr>
          <p:grpSpPr>
            <a:xfrm>
              <a:off x="2629807" y="1614807"/>
              <a:ext cx="508508" cy="367341"/>
              <a:chOff x="2629807" y="1614807"/>
              <a:chExt cx="508508" cy="367341"/>
            </a:xfrm>
          </p:grpSpPr>
          <p:sp>
            <p:nvSpPr>
              <p:cNvPr id="258" name="四角形: 角を丸くする 257">
                <a:extLst>
                  <a:ext uri="{FF2B5EF4-FFF2-40B4-BE49-F238E27FC236}">
                    <a16:creationId xmlns:a16="http://schemas.microsoft.com/office/drawing/2014/main" id="{AC5CF03B-F127-47BF-A9B3-61ED92B081B8}"/>
                  </a:ext>
                </a:extLst>
              </p:cNvPr>
              <p:cNvSpPr/>
              <p:nvPr/>
            </p:nvSpPr>
            <p:spPr>
              <a:xfrm>
                <a:off x="2672153" y="1614807"/>
                <a:ext cx="386345" cy="346076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9" name="テキスト ボックス 258">
                <a:extLst>
                  <a:ext uri="{FF2B5EF4-FFF2-40B4-BE49-F238E27FC236}">
                    <a16:creationId xmlns:a16="http://schemas.microsoft.com/office/drawing/2014/main" id="{1B906BE2-0BCF-45AF-AA2D-0E6792CC712C}"/>
                  </a:ext>
                </a:extLst>
              </p:cNvPr>
              <p:cNvSpPr txBox="1"/>
              <p:nvPr/>
            </p:nvSpPr>
            <p:spPr>
              <a:xfrm>
                <a:off x="2629807" y="1643594"/>
                <a:ext cx="50850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800" dirty="0"/>
                  <a:t>AZ</a:t>
                </a:r>
              </a:p>
              <a:p>
                <a:r>
                  <a:rPr lang="ja-JP" altLang="en-US" sz="800" dirty="0"/>
                  <a:t>ホール</a:t>
                </a:r>
                <a:endParaRPr kumimoji="1" lang="en-US" altLang="ja-JP" sz="800" dirty="0"/>
              </a:p>
            </p:txBody>
          </p:sp>
        </p:grpSp>
        <p:sp>
          <p:nvSpPr>
            <p:cNvPr id="239" name="四角形: 角を丸くする 238">
              <a:extLst>
                <a:ext uri="{FF2B5EF4-FFF2-40B4-BE49-F238E27FC236}">
                  <a16:creationId xmlns:a16="http://schemas.microsoft.com/office/drawing/2014/main" id="{960F18FC-78D4-4BAF-9613-C3EF90253E56}"/>
                </a:ext>
              </a:extLst>
            </p:cNvPr>
            <p:cNvSpPr/>
            <p:nvPr/>
          </p:nvSpPr>
          <p:spPr>
            <a:xfrm rot="5400000">
              <a:off x="2558625" y="2034732"/>
              <a:ext cx="1085487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0" name="グループ化 239">
              <a:extLst>
                <a:ext uri="{FF2B5EF4-FFF2-40B4-BE49-F238E27FC236}">
                  <a16:creationId xmlns:a16="http://schemas.microsoft.com/office/drawing/2014/main" id="{B5CA2366-7170-49C1-BDC6-1D88E872E784}"/>
                </a:ext>
              </a:extLst>
            </p:cNvPr>
            <p:cNvGrpSpPr/>
            <p:nvPr/>
          </p:nvGrpSpPr>
          <p:grpSpPr>
            <a:xfrm>
              <a:off x="2166687" y="1816617"/>
              <a:ext cx="491359" cy="349849"/>
              <a:chOff x="2658771" y="1709935"/>
              <a:chExt cx="491359" cy="250947"/>
            </a:xfrm>
          </p:grpSpPr>
          <p:sp>
            <p:nvSpPr>
              <p:cNvPr id="256" name="四角形: 角を丸くする 255">
                <a:extLst>
                  <a:ext uri="{FF2B5EF4-FFF2-40B4-BE49-F238E27FC236}">
                    <a16:creationId xmlns:a16="http://schemas.microsoft.com/office/drawing/2014/main" id="{B5E1E13F-EC24-446F-97AF-98A1C21BBD64}"/>
                  </a:ext>
                </a:extLst>
              </p:cNvPr>
              <p:cNvSpPr/>
              <p:nvPr/>
            </p:nvSpPr>
            <p:spPr>
              <a:xfrm>
                <a:off x="2687393" y="1709935"/>
                <a:ext cx="386345" cy="250947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7" name="テキスト ボックス 256">
                <a:extLst>
                  <a:ext uri="{FF2B5EF4-FFF2-40B4-BE49-F238E27FC236}">
                    <a16:creationId xmlns:a16="http://schemas.microsoft.com/office/drawing/2014/main" id="{C837F7E4-6664-4E67-B5E8-21AA4795339F}"/>
                  </a:ext>
                </a:extLst>
              </p:cNvPr>
              <p:cNvSpPr txBox="1"/>
              <p:nvPr/>
            </p:nvSpPr>
            <p:spPr>
              <a:xfrm>
                <a:off x="2658771" y="1778166"/>
                <a:ext cx="491359" cy="132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600" dirty="0"/>
                  <a:t>駐車場</a:t>
                </a:r>
                <a:endParaRPr lang="en-US" altLang="ja-JP" sz="600" dirty="0"/>
              </a:p>
            </p:txBody>
          </p:sp>
        </p:grpSp>
        <p:sp>
          <p:nvSpPr>
            <p:cNvPr id="241" name="四角形: 角を丸くする 240">
              <a:extLst>
                <a:ext uri="{FF2B5EF4-FFF2-40B4-BE49-F238E27FC236}">
                  <a16:creationId xmlns:a16="http://schemas.microsoft.com/office/drawing/2014/main" id="{BDB69505-B843-4F0F-BC6D-29C3D77A62AA}"/>
                </a:ext>
              </a:extLst>
            </p:cNvPr>
            <p:cNvSpPr/>
            <p:nvPr/>
          </p:nvSpPr>
          <p:spPr>
            <a:xfrm>
              <a:off x="1896983" y="2173171"/>
              <a:ext cx="701183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2" name="四角形: 角を丸くする 241">
              <a:extLst>
                <a:ext uri="{FF2B5EF4-FFF2-40B4-BE49-F238E27FC236}">
                  <a16:creationId xmlns:a16="http://schemas.microsoft.com/office/drawing/2014/main" id="{21292883-7E44-4211-9289-965425A61616}"/>
                </a:ext>
              </a:extLst>
            </p:cNvPr>
            <p:cNvSpPr/>
            <p:nvPr/>
          </p:nvSpPr>
          <p:spPr>
            <a:xfrm rot="5400000">
              <a:off x="1898418" y="1894548"/>
              <a:ext cx="516644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3" name="グループ化 242">
              <a:extLst>
                <a:ext uri="{FF2B5EF4-FFF2-40B4-BE49-F238E27FC236}">
                  <a16:creationId xmlns:a16="http://schemas.microsoft.com/office/drawing/2014/main" id="{320FC3FA-567B-4863-9901-69825EC9C4EE}"/>
                </a:ext>
              </a:extLst>
            </p:cNvPr>
            <p:cNvGrpSpPr/>
            <p:nvPr/>
          </p:nvGrpSpPr>
          <p:grpSpPr>
            <a:xfrm>
              <a:off x="1742677" y="1850601"/>
              <a:ext cx="391355" cy="338554"/>
              <a:chOff x="3178321" y="2064559"/>
              <a:chExt cx="398388" cy="569241"/>
            </a:xfrm>
          </p:grpSpPr>
          <p:sp>
            <p:nvSpPr>
              <p:cNvPr id="254" name="四角形: 角を丸くする 253">
                <a:extLst>
                  <a:ext uri="{FF2B5EF4-FFF2-40B4-BE49-F238E27FC236}">
                    <a16:creationId xmlns:a16="http://schemas.microsoft.com/office/drawing/2014/main" id="{7622D249-4D7D-499C-A84A-3AC77A4826AC}"/>
                  </a:ext>
                </a:extLst>
              </p:cNvPr>
              <p:cNvSpPr/>
              <p:nvPr/>
            </p:nvSpPr>
            <p:spPr>
              <a:xfrm>
                <a:off x="3186203" y="2091413"/>
                <a:ext cx="386345" cy="504119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5" name="テキスト ボックス 254">
                <a:extLst>
                  <a:ext uri="{FF2B5EF4-FFF2-40B4-BE49-F238E27FC236}">
                    <a16:creationId xmlns:a16="http://schemas.microsoft.com/office/drawing/2014/main" id="{F315F865-4C53-46BC-8EA1-9A86E5BC102C}"/>
                  </a:ext>
                </a:extLst>
              </p:cNvPr>
              <p:cNvSpPr txBox="1"/>
              <p:nvPr/>
            </p:nvSpPr>
            <p:spPr>
              <a:xfrm>
                <a:off x="3178321" y="2064559"/>
                <a:ext cx="398388" cy="5692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dirty="0"/>
                  <a:t>新竪</a:t>
                </a:r>
                <a:endParaRPr kumimoji="1" lang="en-US" altLang="ja-JP" sz="800" dirty="0"/>
              </a:p>
              <a:p>
                <a:r>
                  <a:rPr kumimoji="1" lang="ja-JP" altLang="en-US" sz="800" dirty="0"/>
                  <a:t>会館</a:t>
                </a:r>
                <a:endParaRPr kumimoji="1" lang="en-US" altLang="ja-JP" sz="800" dirty="0"/>
              </a:p>
            </p:txBody>
          </p:sp>
        </p:grpSp>
        <p:grpSp>
          <p:nvGrpSpPr>
            <p:cNvPr id="244" name="グループ化 243">
              <a:extLst>
                <a:ext uri="{FF2B5EF4-FFF2-40B4-BE49-F238E27FC236}">
                  <a16:creationId xmlns:a16="http://schemas.microsoft.com/office/drawing/2014/main" id="{61C75E0D-4C97-4610-8D7B-02BFF456D7AA}"/>
                </a:ext>
              </a:extLst>
            </p:cNvPr>
            <p:cNvGrpSpPr/>
            <p:nvPr/>
          </p:nvGrpSpPr>
          <p:grpSpPr>
            <a:xfrm>
              <a:off x="2002139" y="2830505"/>
              <a:ext cx="606456" cy="347230"/>
              <a:chOff x="2735900" y="1614807"/>
              <a:chExt cx="367893" cy="347230"/>
            </a:xfrm>
          </p:grpSpPr>
          <p:sp>
            <p:nvSpPr>
              <p:cNvPr id="252" name="四角形: 角を丸くする 251">
                <a:extLst>
                  <a:ext uri="{FF2B5EF4-FFF2-40B4-BE49-F238E27FC236}">
                    <a16:creationId xmlns:a16="http://schemas.microsoft.com/office/drawing/2014/main" id="{F6184517-924B-4642-B371-6C6D1D88ECF3}"/>
                  </a:ext>
                </a:extLst>
              </p:cNvPr>
              <p:cNvSpPr/>
              <p:nvPr/>
            </p:nvSpPr>
            <p:spPr>
              <a:xfrm>
                <a:off x="2753918" y="1614807"/>
                <a:ext cx="319820" cy="346076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3" name="テキスト ボックス 252">
                <a:extLst>
                  <a:ext uri="{FF2B5EF4-FFF2-40B4-BE49-F238E27FC236}">
                    <a16:creationId xmlns:a16="http://schemas.microsoft.com/office/drawing/2014/main" id="{04182876-E4F6-4AA1-A344-4CD961A5DECD}"/>
                  </a:ext>
                </a:extLst>
              </p:cNvPr>
              <p:cNvSpPr txBox="1"/>
              <p:nvPr/>
            </p:nvSpPr>
            <p:spPr>
              <a:xfrm>
                <a:off x="2735900" y="1623483"/>
                <a:ext cx="3678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800" dirty="0"/>
                  <a:t>石川県</a:t>
                </a:r>
                <a:endParaRPr kumimoji="1" lang="en-US" altLang="ja-JP" sz="800" dirty="0"/>
              </a:p>
              <a:p>
                <a:pPr algn="ctr"/>
                <a:r>
                  <a:rPr lang="ja-JP" altLang="en-US" sz="800" dirty="0"/>
                  <a:t>幸町庁舎</a:t>
                </a:r>
                <a:endParaRPr kumimoji="1" lang="en-US" altLang="ja-JP" sz="800" dirty="0"/>
              </a:p>
            </p:txBody>
          </p:sp>
        </p:grpSp>
        <p:grpSp>
          <p:nvGrpSpPr>
            <p:cNvPr id="245" name="グループ化 244">
              <a:extLst>
                <a:ext uri="{FF2B5EF4-FFF2-40B4-BE49-F238E27FC236}">
                  <a16:creationId xmlns:a16="http://schemas.microsoft.com/office/drawing/2014/main" id="{1B261E3F-788C-4239-B01D-8810E36C5977}"/>
                </a:ext>
              </a:extLst>
            </p:cNvPr>
            <p:cNvGrpSpPr/>
            <p:nvPr/>
          </p:nvGrpSpPr>
          <p:grpSpPr>
            <a:xfrm>
              <a:off x="1185953" y="1900131"/>
              <a:ext cx="596850" cy="702066"/>
              <a:chOff x="3085751" y="2081588"/>
              <a:chExt cx="517788" cy="504119"/>
            </a:xfrm>
          </p:grpSpPr>
          <p:sp>
            <p:nvSpPr>
              <p:cNvPr id="250" name="四角形: 角を丸くする 249">
                <a:extLst>
                  <a:ext uri="{FF2B5EF4-FFF2-40B4-BE49-F238E27FC236}">
                    <a16:creationId xmlns:a16="http://schemas.microsoft.com/office/drawing/2014/main" id="{E3F5347D-98D3-46B8-8395-A66AE07BF748}"/>
                  </a:ext>
                </a:extLst>
              </p:cNvPr>
              <p:cNvSpPr/>
              <p:nvPr/>
            </p:nvSpPr>
            <p:spPr>
              <a:xfrm>
                <a:off x="3158412" y="2081588"/>
                <a:ext cx="380622" cy="504119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1" name="テキスト ボックス 250">
                <a:extLst>
                  <a:ext uri="{FF2B5EF4-FFF2-40B4-BE49-F238E27FC236}">
                    <a16:creationId xmlns:a16="http://schemas.microsoft.com/office/drawing/2014/main" id="{9955CBEB-D273-4FEF-8F94-C8A9C42FA101}"/>
                  </a:ext>
                </a:extLst>
              </p:cNvPr>
              <p:cNvSpPr txBox="1"/>
              <p:nvPr/>
            </p:nvSpPr>
            <p:spPr>
              <a:xfrm>
                <a:off x="3085751" y="2215008"/>
                <a:ext cx="517788" cy="243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800" dirty="0"/>
                  <a:t>旧新竪町</a:t>
                </a:r>
                <a:endParaRPr kumimoji="1" lang="en-US" altLang="ja-JP" sz="800" dirty="0"/>
              </a:p>
              <a:p>
                <a:pPr algn="ctr"/>
                <a:r>
                  <a:rPr lang="ja-JP" altLang="en-US" sz="800" dirty="0"/>
                  <a:t>小学校</a:t>
                </a:r>
                <a:endParaRPr kumimoji="1" lang="en-US" altLang="ja-JP" sz="800" dirty="0"/>
              </a:p>
            </p:txBody>
          </p:sp>
        </p:grpSp>
        <p:sp>
          <p:nvSpPr>
            <p:cNvPr id="247" name="四角形: 角を丸くする 246">
              <a:extLst>
                <a:ext uri="{FF2B5EF4-FFF2-40B4-BE49-F238E27FC236}">
                  <a16:creationId xmlns:a16="http://schemas.microsoft.com/office/drawing/2014/main" id="{73BD6234-F021-4F43-B1F6-CC1B6FD2E994}"/>
                </a:ext>
              </a:extLst>
            </p:cNvPr>
            <p:cNvSpPr/>
            <p:nvPr/>
          </p:nvSpPr>
          <p:spPr>
            <a:xfrm>
              <a:off x="2646066" y="3528275"/>
              <a:ext cx="628843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2" name="グループ化 271">
            <a:extLst>
              <a:ext uri="{FF2B5EF4-FFF2-40B4-BE49-F238E27FC236}">
                <a16:creationId xmlns:a16="http://schemas.microsoft.com/office/drawing/2014/main" id="{3DC2440B-2E72-4E46-A914-6D669E08908D}"/>
              </a:ext>
            </a:extLst>
          </p:cNvPr>
          <p:cNvGrpSpPr/>
          <p:nvPr/>
        </p:nvGrpSpPr>
        <p:grpSpPr>
          <a:xfrm>
            <a:off x="2262113" y="7123468"/>
            <a:ext cx="740382" cy="215444"/>
            <a:chOff x="2846969" y="7198291"/>
            <a:chExt cx="740382" cy="215444"/>
          </a:xfrm>
        </p:grpSpPr>
        <p:sp>
          <p:nvSpPr>
            <p:cNvPr id="273" name="四角形: 角を丸くする 272">
              <a:extLst>
                <a:ext uri="{FF2B5EF4-FFF2-40B4-BE49-F238E27FC236}">
                  <a16:creationId xmlns:a16="http://schemas.microsoft.com/office/drawing/2014/main" id="{D7EEEA8C-ABB5-420F-906C-F612C6371C8B}"/>
                </a:ext>
              </a:extLst>
            </p:cNvPr>
            <p:cNvSpPr/>
            <p:nvPr/>
          </p:nvSpPr>
          <p:spPr>
            <a:xfrm>
              <a:off x="2846969" y="7212295"/>
              <a:ext cx="498004" cy="192171"/>
            </a:xfrm>
            <a:prstGeom prst="round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4" name="テキスト ボックス 273">
              <a:extLst>
                <a:ext uri="{FF2B5EF4-FFF2-40B4-BE49-F238E27FC236}">
                  <a16:creationId xmlns:a16="http://schemas.microsoft.com/office/drawing/2014/main" id="{9AB0FC7F-6950-4BEA-8A65-A64A416FA217}"/>
                </a:ext>
              </a:extLst>
            </p:cNvPr>
            <p:cNvSpPr txBox="1"/>
            <p:nvPr/>
          </p:nvSpPr>
          <p:spPr>
            <a:xfrm>
              <a:off x="2864343" y="7198291"/>
              <a:ext cx="72300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/>
                <a:t>圓徳寺　</a:t>
              </a:r>
              <a:endParaRPr kumimoji="1" lang="en-US" altLang="ja-JP" sz="800" dirty="0"/>
            </a:p>
          </p:txBody>
        </p:sp>
      </p:grp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CDF79459-2254-4812-95D3-0DA3C8DA32A2}"/>
              </a:ext>
            </a:extLst>
          </p:cNvPr>
          <p:cNvSpPr txBox="1"/>
          <p:nvPr/>
        </p:nvSpPr>
        <p:spPr>
          <a:xfrm>
            <a:off x="164545" y="6925619"/>
            <a:ext cx="32095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＜アクセス＞</a:t>
            </a:r>
            <a:endParaRPr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296986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3" name="グループ化 1042">
            <a:extLst>
              <a:ext uri="{FF2B5EF4-FFF2-40B4-BE49-F238E27FC236}">
                <a16:creationId xmlns:a16="http://schemas.microsoft.com/office/drawing/2014/main" id="{00F835B0-C40F-4133-ABEB-0FEAF739074B}"/>
              </a:ext>
            </a:extLst>
          </p:cNvPr>
          <p:cNvGrpSpPr/>
          <p:nvPr/>
        </p:nvGrpSpPr>
        <p:grpSpPr>
          <a:xfrm>
            <a:off x="2334533" y="6979250"/>
            <a:ext cx="835515" cy="307777"/>
            <a:chOff x="2435781" y="6990450"/>
            <a:chExt cx="544396" cy="307777"/>
          </a:xfrm>
        </p:grpSpPr>
        <p:sp>
          <p:nvSpPr>
            <p:cNvPr id="65" name="フローチャート: 代替処理 64">
              <a:extLst>
                <a:ext uri="{FF2B5EF4-FFF2-40B4-BE49-F238E27FC236}">
                  <a16:creationId xmlns:a16="http://schemas.microsoft.com/office/drawing/2014/main" id="{278E72AB-5552-4C59-BBA1-C10F9DC57E12}"/>
                </a:ext>
              </a:extLst>
            </p:cNvPr>
            <p:cNvSpPr/>
            <p:nvPr/>
          </p:nvSpPr>
          <p:spPr>
            <a:xfrm>
              <a:off x="2450804" y="7069562"/>
              <a:ext cx="354848" cy="140278"/>
            </a:xfrm>
            <a:prstGeom prst="flowChartAlternateProcess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00" dirty="0">
                <a:solidFill>
                  <a:schemeClr val="tx1"/>
                </a:solidFill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32A7659C-F89C-4324-83E4-8BA2E3CA76A4}"/>
                </a:ext>
              </a:extLst>
            </p:cNvPr>
            <p:cNvSpPr txBox="1"/>
            <p:nvPr/>
          </p:nvSpPr>
          <p:spPr>
            <a:xfrm>
              <a:off x="2435781" y="6990450"/>
              <a:ext cx="5443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ja-JP" altLang="en-US" sz="700" dirty="0"/>
                <a:t>鱗町交差点</a:t>
              </a:r>
              <a:endParaRPr kumimoji="1" lang="ja-JP" altLang="en-US" sz="700" dirty="0"/>
            </a:p>
          </p:txBody>
        </p:sp>
      </p:grpSp>
      <p:grpSp>
        <p:nvGrpSpPr>
          <p:cNvPr id="1044" name="グループ化 1043">
            <a:extLst>
              <a:ext uri="{FF2B5EF4-FFF2-40B4-BE49-F238E27FC236}">
                <a16:creationId xmlns:a16="http://schemas.microsoft.com/office/drawing/2014/main" id="{3418A92F-4875-46DB-BC3D-0EF4E301AA45}"/>
              </a:ext>
            </a:extLst>
          </p:cNvPr>
          <p:cNvGrpSpPr/>
          <p:nvPr/>
        </p:nvGrpSpPr>
        <p:grpSpPr>
          <a:xfrm>
            <a:off x="2458124" y="6915453"/>
            <a:ext cx="363912" cy="132261"/>
            <a:chOff x="2458124" y="6915453"/>
            <a:chExt cx="363912" cy="132261"/>
          </a:xfrm>
        </p:grpSpPr>
        <p:sp>
          <p:nvSpPr>
            <p:cNvPr id="60" name="フローチャート: 代替処理 59">
              <a:extLst>
                <a:ext uri="{FF2B5EF4-FFF2-40B4-BE49-F238E27FC236}">
                  <a16:creationId xmlns:a16="http://schemas.microsoft.com/office/drawing/2014/main" id="{B74148A8-9BC2-47C9-849F-13AF305C6D1C}"/>
                </a:ext>
              </a:extLst>
            </p:cNvPr>
            <p:cNvSpPr/>
            <p:nvPr/>
          </p:nvSpPr>
          <p:spPr>
            <a:xfrm>
              <a:off x="2458124" y="6915453"/>
              <a:ext cx="363912" cy="132261"/>
            </a:xfrm>
            <a:prstGeom prst="flowChartAlternateProcess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楕円 60">
              <a:extLst>
                <a:ext uri="{FF2B5EF4-FFF2-40B4-BE49-F238E27FC236}">
                  <a16:creationId xmlns:a16="http://schemas.microsoft.com/office/drawing/2014/main" id="{B0E0FF60-E1DF-448A-9C8F-5B9110BE5FA4}"/>
                </a:ext>
              </a:extLst>
            </p:cNvPr>
            <p:cNvSpPr/>
            <p:nvPr/>
          </p:nvSpPr>
          <p:spPr>
            <a:xfrm>
              <a:off x="2473199" y="6925426"/>
              <a:ext cx="97698" cy="107649"/>
            </a:xfrm>
            <a:prstGeom prst="ellips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楕円 61">
              <a:extLst>
                <a:ext uri="{FF2B5EF4-FFF2-40B4-BE49-F238E27FC236}">
                  <a16:creationId xmlns:a16="http://schemas.microsoft.com/office/drawing/2014/main" id="{08E468AE-5106-4732-816C-BB49300D26CE}"/>
                </a:ext>
              </a:extLst>
            </p:cNvPr>
            <p:cNvSpPr/>
            <p:nvPr/>
          </p:nvSpPr>
          <p:spPr>
            <a:xfrm>
              <a:off x="2585971" y="6925426"/>
              <a:ext cx="97698" cy="107649"/>
            </a:xfrm>
            <a:prstGeom prst="ellipse">
              <a:avLst/>
            </a:prstGeom>
            <a:solidFill>
              <a:srgbClr val="FF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5DEB8826-4B80-4BAF-A648-BDF15B07B4CA}"/>
                </a:ext>
              </a:extLst>
            </p:cNvPr>
            <p:cNvSpPr/>
            <p:nvPr/>
          </p:nvSpPr>
          <p:spPr>
            <a:xfrm>
              <a:off x="2703442" y="6925832"/>
              <a:ext cx="97698" cy="107649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45BCA9AF-7DE0-4C79-9BF2-0A32A1BA8C5B}"/>
              </a:ext>
            </a:extLst>
          </p:cNvPr>
          <p:cNvGrpSpPr/>
          <p:nvPr/>
        </p:nvGrpSpPr>
        <p:grpSpPr>
          <a:xfrm>
            <a:off x="1361157" y="1799105"/>
            <a:ext cx="3617782" cy="2464683"/>
            <a:chOff x="1161009" y="1264923"/>
            <a:chExt cx="3617782" cy="2464683"/>
          </a:xfrm>
        </p:grpSpPr>
        <p:sp>
          <p:nvSpPr>
            <p:cNvPr id="105" name="四角形: 角を丸くする 104">
              <a:extLst>
                <a:ext uri="{FF2B5EF4-FFF2-40B4-BE49-F238E27FC236}">
                  <a16:creationId xmlns:a16="http://schemas.microsoft.com/office/drawing/2014/main" id="{FB175301-371D-476B-848B-2AA82FEB6C41}"/>
                </a:ext>
              </a:extLst>
            </p:cNvPr>
            <p:cNvSpPr/>
            <p:nvPr/>
          </p:nvSpPr>
          <p:spPr>
            <a:xfrm rot="3672239">
              <a:off x="2500394" y="3157480"/>
              <a:ext cx="1098533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0" name="四角形: 角を丸くする 1039">
              <a:extLst>
                <a:ext uri="{FF2B5EF4-FFF2-40B4-BE49-F238E27FC236}">
                  <a16:creationId xmlns:a16="http://schemas.microsoft.com/office/drawing/2014/main" id="{3227145F-A9E6-41DE-A78B-EB1B1DF49004}"/>
                </a:ext>
              </a:extLst>
            </p:cNvPr>
            <p:cNvSpPr/>
            <p:nvPr/>
          </p:nvSpPr>
          <p:spPr>
            <a:xfrm>
              <a:off x="1161009" y="2600335"/>
              <a:ext cx="2539509" cy="10247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35636DE7-7D3D-4B4C-9938-2571F1825115}"/>
                </a:ext>
              </a:extLst>
            </p:cNvPr>
            <p:cNvSpPr/>
            <p:nvPr/>
          </p:nvSpPr>
          <p:spPr>
            <a:xfrm rot="20962739">
              <a:off x="3667233" y="2503059"/>
              <a:ext cx="1111558" cy="9815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2AA824CC-2C4D-4783-A0E4-D7FB87408DC6}"/>
                </a:ext>
              </a:extLst>
            </p:cNvPr>
            <p:cNvSpPr/>
            <p:nvPr/>
          </p:nvSpPr>
          <p:spPr>
            <a:xfrm rot="5400000">
              <a:off x="1422107" y="2421710"/>
              <a:ext cx="2407774" cy="9419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48" name="グループ化 1047">
              <a:extLst>
                <a:ext uri="{FF2B5EF4-FFF2-40B4-BE49-F238E27FC236}">
                  <a16:creationId xmlns:a16="http://schemas.microsoft.com/office/drawing/2014/main" id="{378D2931-A45A-46BD-92EB-06FE85F1698D}"/>
                </a:ext>
              </a:extLst>
            </p:cNvPr>
            <p:cNvGrpSpPr/>
            <p:nvPr/>
          </p:nvGrpSpPr>
          <p:grpSpPr>
            <a:xfrm>
              <a:off x="3746575" y="2048015"/>
              <a:ext cx="442971" cy="504119"/>
              <a:chOff x="4006577" y="1990174"/>
              <a:chExt cx="442971" cy="504119"/>
            </a:xfrm>
          </p:grpSpPr>
          <p:sp>
            <p:nvSpPr>
              <p:cNvPr id="1041" name="四角形: 角を丸くする 1040">
                <a:extLst>
                  <a:ext uri="{FF2B5EF4-FFF2-40B4-BE49-F238E27FC236}">
                    <a16:creationId xmlns:a16="http://schemas.microsoft.com/office/drawing/2014/main" id="{FEEF18D6-E0E9-4C7D-A6FE-6EBF0847646E}"/>
                  </a:ext>
                </a:extLst>
              </p:cNvPr>
              <p:cNvSpPr/>
              <p:nvPr/>
            </p:nvSpPr>
            <p:spPr>
              <a:xfrm rot="20971286">
                <a:off x="4020406" y="1990174"/>
                <a:ext cx="386345" cy="504119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2" name="テキスト ボックス 1041">
                <a:extLst>
                  <a:ext uri="{FF2B5EF4-FFF2-40B4-BE49-F238E27FC236}">
                    <a16:creationId xmlns:a16="http://schemas.microsoft.com/office/drawing/2014/main" id="{1AA218F3-610D-447A-BDDC-0E65FC92FDB6}"/>
                  </a:ext>
                </a:extLst>
              </p:cNvPr>
              <p:cNvSpPr txBox="1"/>
              <p:nvPr/>
            </p:nvSpPr>
            <p:spPr>
              <a:xfrm>
                <a:off x="4006577" y="2072956"/>
                <a:ext cx="4429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dirty="0"/>
                  <a:t>北陸</a:t>
                </a:r>
                <a:endParaRPr kumimoji="1" lang="en-US" altLang="ja-JP" sz="800" dirty="0"/>
              </a:p>
              <a:p>
                <a:r>
                  <a:rPr kumimoji="1" lang="ja-JP" altLang="en-US" sz="800" dirty="0"/>
                  <a:t>電力</a:t>
                </a:r>
              </a:p>
            </p:txBody>
          </p:sp>
        </p:grpSp>
        <p:grpSp>
          <p:nvGrpSpPr>
            <p:cNvPr id="1049" name="グループ化 1048">
              <a:extLst>
                <a:ext uri="{FF2B5EF4-FFF2-40B4-BE49-F238E27FC236}">
                  <a16:creationId xmlns:a16="http://schemas.microsoft.com/office/drawing/2014/main" id="{14256B43-1CC0-4911-B7DA-26BB15AE4290}"/>
                </a:ext>
              </a:extLst>
            </p:cNvPr>
            <p:cNvGrpSpPr/>
            <p:nvPr/>
          </p:nvGrpSpPr>
          <p:grpSpPr>
            <a:xfrm>
              <a:off x="4189369" y="1923485"/>
              <a:ext cx="442971" cy="545088"/>
              <a:chOff x="4590472" y="1859311"/>
              <a:chExt cx="442971" cy="545088"/>
            </a:xfrm>
          </p:grpSpPr>
          <p:sp>
            <p:nvSpPr>
              <p:cNvPr id="55" name="四角形: 角を丸くする 54">
                <a:extLst>
                  <a:ext uri="{FF2B5EF4-FFF2-40B4-BE49-F238E27FC236}">
                    <a16:creationId xmlns:a16="http://schemas.microsoft.com/office/drawing/2014/main" id="{6977356C-81D7-4787-A968-B01C4D32D2CB}"/>
                  </a:ext>
                </a:extLst>
              </p:cNvPr>
              <p:cNvSpPr/>
              <p:nvPr/>
            </p:nvSpPr>
            <p:spPr>
              <a:xfrm rot="20971286">
                <a:off x="4615061" y="1859311"/>
                <a:ext cx="333133" cy="545088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A27DDD8C-DD80-410E-8AC3-19ACC36E3350}"/>
                  </a:ext>
                </a:extLst>
              </p:cNvPr>
              <p:cNvSpPr txBox="1"/>
              <p:nvPr/>
            </p:nvSpPr>
            <p:spPr>
              <a:xfrm>
                <a:off x="4590472" y="1993488"/>
                <a:ext cx="4429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金沢</a:t>
                </a:r>
                <a:endParaRPr lang="en-US" altLang="ja-JP" sz="800" dirty="0"/>
              </a:p>
              <a:p>
                <a:r>
                  <a:rPr kumimoji="1" lang="ja-JP" altLang="en-US" sz="800" dirty="0"/>
                  <a:t>中署</a:t>
                </a:r>
              </a:p>
            </p:txBody>
          </p:sp>
        </p:grpSp>
        <p:grpSp>
          <p:nvGrpSpPr>
            <p:cNvPr id="1045" name="グループ化 1044">
              <a:extLst>
                <a:ext uri="{FF2B5EF4-FFF2-40B4-BE49-F238E27FC236}">
                  <a16:creationId xmlns:a16="http://schemas.microsoft.com/office/drawing/2014/main" id="{1069CA52-E521-41C9-ADF9-5493D1EDE1C2}"/>
                </a:ext>
              </a:extLst>
            </p:cNvPr>
            <p:cNvGrpSpPr/>
            <p:nvPr/>
          </p:nvGrpSpPr>
          <p:grpSpPr>
            <a:xfrm>
              <a:off x="3083948" y="2102564"/>
              <a:ext cx="513576" cy="504119"/>
              <a:chOff x="3143033" y="2091413"/>
              <a:chExt cx="513576" cy="504119"/>
            </a:xfrm>
          </p:grpSpPr>
          <p:sp>
            <p:nvSpPr>
              <p:cNvPr id="57" name="四角形: 角を丸くする 56">
                <a:extLst>
                  <a:ext uri="{FF2B5EF4-FFF2-40B4-BE49-F238E27FC236}">
                    <a16:creationId xmlns:a16="http://schemas.microsoft.com/office/drawing/2014/main" id="{AA3C9149-D66B-4B97-9A7A-6FBB9A390BB8}"/>
                  </a:ext>
                </a:extLst>
              </p:cNvPr>
              <p:cNvSpPr/>
              <p:nvPr/>
            </p:nvSpPr>
            <p:spPr>
              <a:xfrm>
                <a:off x="3186203" y="2091413"/>
                <a:ext cx="386345" cy="504119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2E99D684-2301-444B-8301-9E6D79B1E626}"/>
                  </a:ext>
                </a:extLst>
              </p:cNvPr>
              <p:cNvSpPr txBox="1"/>
              <p:nvPr/>
            </p:nvSpPr>
            <p:spPr>
              <a:xfrm>
                <a:off x="3143033" y="2240013"/>
                <a:ext cx="51357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五番丁</a:t>
                </a:r>
                <a:endParaRPr kumimoji="1" lang="en-US" altLang="ja-JP" sz="800" dirty="0"/>
              </a:p>
            </p:txBody>
          </p:sp>
        </p:grpSp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8C4BF0B7-64AD-4D93-A817-6E9C49B859A8}"/>
                </a:ext>
              </a:extLst>
            </p:cNvPr>
            <p:cNvGrpSpPr/>
            <p:nvPr/>
          </p:nvGrpSpPr>
          <p:grpSpPr>
            <a:xfrm>
              <a:off x="2346127" y="2572672"/>
              <a:ext cx="835515" cy="307777"/>
              <a:chOff x="2435781" y="6990450"/>
              <a:chExt cx="544396" cy="307777"/>
            </a:xfrm>
          </p:grpSpPr>
          <p:sp>
            <p:nvSpPr>
              <p:cNvPr id="69" name="フローチャート: 代替処理 68">
                <a:extLst>
                  <a:ext uri="{FF2B5EF4-FFF2-40B4-BE49-F238E27FC236}">
                    <a16:creationId xmlns:a16="http://schemas.microsoft.com/office/drawing/2014/main" id="{C49F569F-CBDE-4574-AE5D-66494FFC996F}"/>
                  </a:ext>
                </a:extLst>
              </p:cNvPr>
              <p:cNvSpPr/>
              <p:nvPr/>
            </p:nvSpPr>
            <p:spPr>
              <a:xfrm>
                <a:off x="2450804" y="7069562"/>
                <a:ext cx="354848" cy="140278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525834BC-BF98-4A38-8031-27E8DEAC8703}"/>
                  </a:ext>
                </a:extLst>
              </p:cNvPr>
              <p:cNvSpPr txBox="1"/>
              <p:nvPr/>
            </p:nvSpPr>
            <p:spPr>
              <a:xfrm>
                <a:off x="2435781" y="6990450"/>
                <a:ext cx="544396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ja-JP" altLang="en-US" sz="700" dirty="0"/>
                  <a:t>鱗町交差点</a:t>
                </a:r>
                <a:endParaRPr kumimoji="1" lang="ja-JP" altLang="en-US" sz="700" dirty="0"/>
              </a:p>
            </p:txBody>
          </p:sp>
        </p:grpSp>
        <p:grpSp>
          <p:nvGrpSpPr>
            <p:cNvPr id="71" name="グループ化 70">
              <a:extLst>
                <a:ext uri="{FF2B5EF4-FFF2-40B4-BE49-F238E27FC236}">
                  <a16:creationId xmlns:a16="http://schemas.microsoft.com/office/drawing/2014/main" id="{38DF01F8-4367-44D6-9DBD-D2BB05019097}"/>
                </a:ext>
              </a:extLst>
            </p:cNvPr>
            <p:cNvGrpSpPr/>
            <p:nvPr/>
          </p:nvGrpSpPr>
          <p:grpSpPr>
            <a:xfrm>
              <a:off x="2469718" y="2508875"/>
              <a:ext cx="363912" cy="132261"/>
              <a:chOff x="2458124" y="6915453"/>
              <a:chExt cx="363912" cy="132261"/>
            </a:xfrm>
          </p:grpSpPr>
          <p:sp>
            <p:nvSpPr>
              <p:cNvPr id="72" name="フローチャート: 代替処理 71">
                <a:extLst>
                  <a:ext uri="{FF2B5EF4-FFF2-40B4-BE49-F238E27FC236}">
                    <a16:creationId xmlns:a16="http://schemas.microsoft.com/office/drawing/2014/main" id="{3873CF10-1271-4808-8DE5-0E7D890A8E1D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3" name="楕円 72">
                <a:extLst>
                  <a:ext uri="{FF2B5EF4-FFF2-40B4-BE49-F238E27FC236}">
                    <a16:creationId xmlns:a16="http://schemas.microsoft.com/office/drawing/2014/main" id="{D1A87901-E6AE-4A4A-9435-882D4D9E9D45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楕円 73">
                <a:extLst>
                  <a:ext uri="{FF2B5EF4-FFF2-40B4-BE49-F238E27FC236}">
                    <a16:creationId xmlns:a16="http://schemas.microsoft.com/office/drawing/2014/main" id="{80AAF3B2-8556-4ADC-9102-434FB284BCD6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楕円 74">
                <a:extLst>
                  <a:ext uri="{FF2B5EF4-FFF2-40B4-BE49-F238E27FC236}">
                    <a16:creationId xmlns:a16="http://schemas.microsoft.com/office/drawing/2014/main" id="{D8E43A2C-447E-43FE-9217-16128C427B49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50" name="グループ化 1049">
              <a:extLst>
                <a:ext uri="{FF2B5EF4-FFF2-40B4-BE49-F238E27FC236}">
                  <a16:creationId xmlns:a16="http://schemas.microsoft.com/office/drawing/2014/main" id="{444C1069-BB42-4BA0-BFA2-CD8CD31DDEBE}"/>
                </a:ext>
              </a:extLst>
            </p:cNvPr>
            <p:cNvGrpSpPr/>
            <p:nvPr/>
          </p:nvGrpSpPr>
          <p:grpSpPr>
            <a:xfrm>
              <a:off x="2629806" y="1614807"/>
              <a:ext cx="491359" cy="367341"/>
              <a:chOff x="2629806" y="1614807"/>
              <a:chExt cx="491359" cy="367341"/>
            </a:xfrm>
          </p:grpSpPr>
          <p:sp>
            <p:nvSpPr>
              <p:cNvPr id="76" name="四角形: 角を丸くする 75">
                <a:extLst>
                  <a:ext uri="{FF2B5EF4-FFF2-40B4-BE49-F238E27FC236}">
                    <a16:creationId xmlns:a16="http://schemas.microsoft.com/office/drawing/2014/main" id="{28CD3A7F-3FC8-4463-8344-5D92CC62D3D2}"/>
                  </a:ext>
                </a:extLst>
              </p:cNvPr>
              <p:cNvSpPr/>
              <p:nvPr/>
            </p:nvSpPr>
            <p:spPr>
              <a:xfrm>
                <a:off x="2687393" y="1614807"/>
                <a:ext cx="386345" cy="346076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3ABD4B7B-CBB4-46FF-91F8-EDA53AC11028}"/>
                  </a:ext>
                </a:extLst>
              </p:cNvPr>
              <p:cNvSpPr txBox="1"/>
              <p:nvPr/>
            </p:nvSpPr>
            <p:spPr>
              <a:xfrm>
                <a:off x="2629806" y="1643594"/>
                <a:ext cx="49135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800" dirty="0"/>
                  <a:t>AZ</a:t>
                </a:r>
              </a:p>
              <a:p>
                <a:r>
                  <a:rPr lang="ja-JP" altLang="en-US" sz="800" dirty="0"/>
                  <a:t>ホール</a:t>
                </a:r>
                <a:endParaRPr kumimoji="1" lang="en-US" altLang="ja-JP" sz="800" dirty="0"/>
              </a:p>
            </p:txBody>
          </p:sp>
        </p:grpSp>
        <p:sp>
          <p:nvSpPr>
            <p:cNvPr id="78" name="四角形: 角を丸くする 77">
              <a:extLst>
                <a:ext uri="{FF2B5EF4-FFF2-40B4-BE49-F238E27FC236}">
                  <a16:creationId xmlns:a16="http://schemas.microsoft.com/office/drawing/2014/main" id="{B17DE49D-7DD4-404A-A431-9C634C01DD3B}"/>
                </a:ext>
              </a:extLst>
            </p:cNvPr>
            <p:cNvSpPr/>
            <p:nvPr/>
          </p:nvSpPr>
          <p:spPr>
            <a:xfrm rot="5400000">
              <a:off x="2558625" y="2034732"/>
              <a:ext cx="1085487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BB990E7D-11C2-4A96-8594-09395558AEA2}"/>
                </a:ext>
              </a:extLst>
            </p:cNvPr>
            <p:cNvGrpSpPr/>
            <p:nvPr/>
          </p:nvGrpSpPr>
          <p:grpSpPr>
            <a:xfrm>
              <a:off x="2147507" y="1816616"/>
              <a:ext cx="491359" cy="369333"/>
              <a:chOff x="2639591" y="1709935"/>
              <a:chExt cx="491359" cy="264923"/>
            </a:xfrm>
          </p:grpSpPr>
          <p:sp>
            <p:nvSpPr>
              <p:cNvPr id="84" name="四角形: 角を丸くする 83">
                <a:extLst>
                  <a:ext uri="{FF2B5EF4-FFF2-40B4-BE49-F238E27FC236}">
                    <a16:creationId xmlns:a16="http://schemas.microsoft.com/office/drawing/2014/main" id="{8E7212DD-4D65-4F6E-8975-970354D5A267}"/>
                  </a:ext>
                </a:extLst>
              </p:cNvPr>
              <p:cNvSpPr/>
              <p:nvPr/>
            </p:nvSpPr>
            <p:spPr>
              <a:xfrm>
                <a:off x="2687393" y="1709935"/>
                <a:ext cx="386345" cy="250947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テキスト ボックス 84">
                <a:extLst>
                  <a:ext uri="{FF2B5EF4-FFF2-40B4-BE49-F238E27FC236}">
                    <a16:creationId xmlns:a16="http://schemas.microsoft.com/office/drawing/2014/main" id="{90EDB46A-D362-4F25-9470-515F876F4FF5}"/>
                  </a:ext>
                </a:extLst>
              </p:cNvPr>
              <p:cNvSpPr txBox="1"/>
              <p:nvPr/>
            </p:nvSpPr>
            <p:spPr>
              <a:xfrm>
                <a:off x="2639591" y="1709936"/>
                <a:ext cx="491359" cy="264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600" dirty="0"/>
                  <a:t>駐車場</a:t>
                </a:r>
                <a:endParaRPr lang="en-US" altLang="ja-JP" sz="600" dirty="0"/>
              </a:p>
              <a:p>
                <a:r>
                  <a:rPr lang="ja-JP" altLang="en-US" sz="600" dirty="0"/>
                  <a:t>元</a:t>
                </a:r>
                <a:r>
                  <a:rPr lang="en-US" altLang="ja-JP" sz="600" dirty="0"/>
                  <a:t>8</a:t>
                </a:r>
                <a:r>
                  <a:rPr lang="ja-JP" altLang="en-US" sz="600" dirty="0"/>
                  <a:t>番らー</a:t>
                </a:r>
                <a:r>
                  <a:rPr lang="ja-JP" altLang="en-US" sz="600" dirty="0" err="1"/>
                  <a:t>めん</a:t>
                </a:r>
                <a:endParaRPr kumimoji="1" lang="en-US" altLang="ja-JP" sz="600" dirty="0"/>
              </a:p>
            </p:txBody>
          </p:sp>
        </p:grpSp>
        <p:sp>
          <p:nvSpPr>
            <p:cNvPr id="92" name="四角形: 角を丸くする 91">
              <a:extLst>
                <a:ext uri="{FF2B5EF4-FFF2-40B4-BE49-F238E27FC236}">
                  <a16:creationId xmlns:a16="http://schemas.microsoft.com/office/drawing/2014/main" id="{402615C0-E355-43EF-A779-EF10A802A21B}"/>
                </a:ext>
              </a:extLst>
            </p:cNvPr>
            <p:cNvSpPr/>
            <p:nvPr/>
          </p:nvSpPr>
          <p:spPr>
            <a:xfrm>
              <a:off x="1896983" y="2173171"/>
              <a:ext cx="701183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四角形: 角を丸くする 92">
              <a:extLst>
                <a:ext uri="{FF2B5EF4-FFF2-40B4-BE49-F238E27FC236}">
                  <a16:creationId xmlns:a16="http://schemas.microsoft.com/office/drawing/2014/main" id="{0049BDF7-763D-495A-B4A2-2ED9D646D205}"/>
                </a:ext>
              </a:extLst>
            </p:cNvPr>
            <p:cNvSpPr/>
            <p:nvPr/>
          </p:nvSpPr>
          <p:spPr>
            <a:xfrm rot="5400000">
              <a:off x="1898418" y="1894548"/>
              <a:ext cx="516644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4" name="グループ化 93">
              <a:extLst>
                <a:ext uri="{FF2B5EF4-FFF2-40B4-BE49-F238E27FC236}">
                  <a16:creationId xmlns:a16="http://schemas.microsoft.com/office/drawing/2014/main" id="{3FD46F97-46F2-4426-897B-6DC418057762}"/>
                </a:ext>
              </a:extLst>
            </p:cNvPr>
            <p:cNvGrpSpPr/>
            <p:nvPr/>
          </p:nvGrpSpPr>
          <p:grpSpPr>
            <a:xfrm>
              <a:off x="1742677" y="1850601"/>
              <a:ext cx="391355" cy="338554"/>
              <a:chOff x="3178321" y="2064559"/>
              <a:chExt cx="398388" cy="569241"/>
            </a:xfrm>
          </p:grpSpPr>
          <p:sp>
            <p:nvSpPr>
              <p:cNvPr id="95" name="四角形: 角を丸くする 94">
                <a:extLst>
                  <a:ext uri="{FF2B5EF4-FFF2-40B4-BE49-F238E27FC236}">
                    <a16:creationId xmlns:a16="http://schemas.microsoft.com/office/drawing/2014/main" id="{9379B8B8-7C4E-485B-9F1D-CC0DDB8CDBC6}"/>
                  </a:ext>
                </a:extLst>
              </p:cNvPr>
              <p:cNvSpPr/>
              <p:nvPr/>
            </p:nvSpPr>
            <p:spPr>
              <a:xfrm>
                <a:off x="3186203" y="2091413"/>
                <a:ext cx="386345" cy="504119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6" name="テキスト ボックス 95">
                <a:extLst>
                  <a:ext uri="{FF2B5EF4-FFF2-40B4-BE49-F238E27FC236}">
                    <a16:creationId xmlns:a16="http://schemas.microsoft.com/office/drawing/2014/main" id="{83A885EF-A602-44FD-957B-35CAD55FA909}"/>
                  </a:ext>
                </a:extLst>
              </p:cNvPr>
              <p:cNvSpPr txBox="1"/>
              <p:nvPr/>
            </p:nvSpPr>
            <p:spPr>
              <a:xfrm>
                <a:off x="3178321" y="2064559"/>
                <a:ext cx="398388" cy="5692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dirty="0"/>
                  <a:t>新竪</a:t>
                </a:r>
                <a:endParaRPr kumimoji="1" lang="en-US" altLang="ja-JP" sz="800" dirty="0"/>
              </a:p>
              <a:p>
                <a:r>
                  <a:rPr kumimoji="1" lang="ja-JP" altLang="en-US" sz="800" dirty="0"/>
                  <a:t>会館</a:t>
                </a:r>
                <a:endParaRPr kumimoji="1" lang="en-US" altLang="ja-JP" sz="800" dirty="0"/>
              </a:p>
            </p:txBody>
          </p:sp>
        </p:grpSp>
        <p:grpSp>
          <p:nvGrpSpPr>
            <p:cNvPr id="97" name="グループ化 96">
              <a:extLst>
                <a:ext uri="{FF2B5EF4-FFF2-40B4-BE49-F238E27FC236}">
                  <a16:creationId xmlns:a16="http://schemas.microsoft.com/office/drawing/2014/main" id="{CDC427CA-CD91-45AC-AFF7-ED8C6E40951F}"/>
                </a:ext>
              </a:extLst>
            </p:cNvPr>
            <p:cNvGrpSpPr/>
            <p:nvPr/>
          </p:nvGrpSpPr>
          <p:grpSpPr>
            <a:xfrm>
              <a:off x="2002139" y="2830505"/>
              <a:ext cx="606456" cy="347230"/>
              <a:chOff x="2735900" y="1614807"/>
              <a:chExt cx="367893" cy="347230"/>
            </a:xfrm>
          </p:grpSpPr>
          <p:sp>
            <p:nvSpPr>
              <p:cNvPr id="98" name="四角形: 角を丸くする 97">
                <a:extLst>
                  <a:ext uri="{FF2B5EF4-FFF2-40B4-BE49-F238E27FC236}">
                    <a16:creationId xmlns:a16="http://schemas.microsoft.com/office/drawing/2014/main" id="{2C99D3DA-D6FF-4068-BF9E-A0F0E8E49382}"/>
                  </a:ext>
                </a:extLst>
              </p:cNvPr>
              <p:cNvSpPr/>
              <p:nvPr/>
            </p:nvSpPr>
            <p:spPr>
              <a:xfrm>
                <a:off x="2753918" y="1614807"/>
                <a:ext cx="319820" cy="346076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9" name="テキスト ボックス 98">
                <a:extLst>
                  <a:ext uri="{FF2B5EF4-FFF2-40B4-BE49-F238E27FC236}">
                    <a16:creationId xmlns:a16="http://schemas.microsoft.com/office/drawing/2014/main" id="{FEA0E3C6-28FA-4BCC-80FC-4B45D270DDF9}"/>
                  </a:ext>
                </a:extLst>
              </p:cNvPr>
              <p:cNvSpPr txBox="1"/>
              <p:nvPr/>
            </p:nvSpPr>
            <p:spPr>
              <a:xfrm>
                <a:off x="2735900" y="1623483"/>
                <a:ext cx="3678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800" dirty="0"/>
                  <a:t>石川県</a:t>
                </a:r>
                <a:endParaRPr kumimoji="1" lang="en-US" altLang="ja-JP" sz="800" dirty="0"/>
              </a:p>
              <a:p>
                <a:pPr algn="ctr"/>
                <a:r>
                  <a:rPr lang="ja-JP" altLang="en-US" sz="800" dirty="0"/>
                  <a:t>幸町庁舎</a:t>
                </a:r>
                <a:endParaRPr kumimoji="1" lang="en-US" altLang="ja-JP" sz="800" dirty="0"/>
              </a:p>
            </p:txBody>
          </p:sp>
        </p:grpSp>
        <p:grpSp>
          <p:nvGrpSpPr>
            <p:cNvPr id="101" name="グループ化 100">
              <a:extLst>
                <a:ext uri="{FF2B5EF4-FFF2-40B4-BE49-F238E27FC236}">
                  <a16:creationId xmlns:a16="http://schemas.microsoft.com/office/drawing/2014/main" id="{2172D815-0661-4EE1-B5E4-0F74BCB5ACF5}"/>
                </a:ext>
              </a:extLst>
            </p:cNvPr>
            <p:cNvGrpSpPr/>
            <p:nvPr/>
          </p:nvGrpSpPr>
          <p:grpSpPr>
            <a:xfrm>
              <a:off x="1251980" y="1909870"/>
              <a:ext cx="510345" cy="702066"/>
              <a:chOff x="3143033" y="2088581"/>
              <a:chExt cx="442742" cy="504119"/>
            </a:xfrm>
          </p:grpSpPr>
          <p:sp>
            <p:nvSpPr>
              <p:cNvPr id="102" name="四角形: 角を丸くする 101">
                <a:extLst>
                  <a:ext uri="{FF2B5EF4-FFF2-40B4-BE49-F238E27FC236}">
                    <a16:creationId xmlns:a16="http://schemas.microsoft.com/office/drawing/2014/main" id="{1D4A35F7-595B-4023-B19E-668A937258C0}"/>
                  </a:ext>
                </a:extLst>
              </p:cNvPr>
              <p:cNvSpPr/>
              <p:nvPr/>
            </p:nvSpPr>
            <p:spPr>
              <a:xfrm>
                <a:off x="3186675" y="2088581"/>
                <a:ext cx="334991" cy="504119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テキスト ボックス 102">
                <a:extLst>
                  <a:ext uri="{FF2B5EF4-FFF2-40B4-BE49-F238E27FC236}">
                    <a16:creationId xmlns:a16="http://schemas.microsoft.com/office/drawing/2014/main" id="{59ABF07D-1074-430C-9614-AB654C29CC32}"/>
                  </a:ext>
                </a:extLst>
              </p:cNvPr>
              <p:cNvSpPr txBox="1"/>
              <p:nvPr/>
            </p:nvSpPr>
            <p:spPr>
              <a:xfrm>
                <a:off x="3143033" y="2163653"/>
                <a:ext cx="442742" cy="260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中央 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小学校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芳斉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分校</a:t>
                </a:r>
                <a:endParaRPr kumimoji="1" lang="en-US" altLang="ja-JP" sz="800" dirty="0"/>
              </a:p>
            </p:txBody>
          </p:sp>
        </p:grpSp>
        <p:sp>
          <p:nvSpPr>
            <p:cNvPr id="107" name="四角形: 角を丸くする 106">
              <a:extLst>
                <a:ext uri="{FF2B5EF4-FFF2-40B4-BE49-F238E27FC236}">
                  <a16:creationId xmlns:a16="http://schemas.microsoft.com/office/drawing/2014/main" id="{60170D2D-2FD7-49BC-9C02-BF8AA8246892}"/>
                </a:ext>
              </a:extLst>
            </p:cNvPr>
            <p:cNvSpPr/>
            <p:nvPr/>
          </p:nvSpPr>
          <p:spPr>
            <a:xfrm>
              <a:off x="2646066" y="3528275"/>
              <a:ext cx="628843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139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949</TotalTime>
  <Words>305</Words>
  <Application>Microsoft Office PowerPoint</Application>
  <PresentationFormat>A4 210 x 297 mm</PresentationFormat>
  <Paragraphs>57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HGS創英角ﾎﾟｯﾌﾟ体</vt:lpstr>
      <vt:lpstr>UD デジタル 教科書体 N-B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matsubarahp</dc:creator>
  <cp:lastModifiedBy>matsubarahp</cp:lastModifiedBy>
  <cp:revision>104</cp:revision>
  <cp:lastPrinted>2026-04-03T05:41:50Z</cp:lastPrinted>
  <dcterms:created xsi:type="dcterms:W3CDTF">2024-03-30T04:38:27Z</dcterms:created>
  <dcterms:modified xsi:type="dcterms:W3CDTF">2026-04-03T05:42:35Z</dcterms:modified>
</cp:coreProperties>
</file>