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sldIdLst>
    <p:sldId id="282" r:id="rId2"/>
    <p:sldId id="283"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富田　誠" initials="富田　誠" lastIdx="1" clrIdx="0">
    <p:extLst>
      <p:ext uri="{19B8F6BF-5375-455C-9EA6-DF929625EA0E}">
        <p15:presenceInfo xmlns:p15="http://schemas.microsoft.com/office/powerpoint/2012/main" userId="S::278259@cc.u-tokai.ac.jp::ca5f490c-6bfd-4c2c-98f8-2206a4ef2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EEEC"/>
    <a:srgbClr val="3DB9AA"/>
    <a:srgbClr val="F8FF90"/>
    <a:srgbClr val="FFFBA6"/>
    <a:srgbClr val="FFFBA3"/>
    <a:srgbClr val="FFFC91"/>
    <a:srgbClr val="3DB8A9"/>
    <a:srgbClr val="59CDBC"/>
    <a:srgbClr val="37BCA7"/>
    <a:srgbClr val="38BB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98"/>
    <p:restoredTop sz="96208"/>
  </p:normalViewPr>
  <p:slideViewPr>
    <p:cSldViewPr snapToGrid="0" snapToObjects="1">
      <p:cViewPr varScale="1">
        <p:scale>
          <a:sx n="52" d="100"/>
          <a:sy n="52" d="100"/>
        </p:scale>
        <p:origin x="2622" y="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8/11/2020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108545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6"/>
            <a:ext cx="5915025" cy="1090696"/>
          </a:xfrm>
          <a:noFill/>
        </p:spPr>
        <p:txBody>
          <a:bodyPr anchor="b"/>
          <a:lstStyle>
            <a:lvl1pPr algn="l">
              <a:defRPr b="1" spc="300">
                <a:solidFill>
                  <a:schemeClr val="bg1"/>
                </a:solidFill>
                <a:latin typeface="+mn-ea"/>
                <a:ea typeface="+mn-ea"/>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1487" y="2179814"/>
            <a:ext cx="5915026" cy="6983236"/>
          </a:xfrm>
        </p:spPr>
        <p:txBody>
          <a:bodyPr/>
          <a:lstStyle>
            <a:lvl1pPr marL="0" indent="0">
              <a:lnSpc>
                <a:spcPct val="120000"/>
              </a:lnSpc>
              <a:spcBef>
                <a:spcPts val="0"/>
              </a:spcBef>
              <a:spcAft>
                <a:spcPts val="600"/>
              </a:spcAft>
              <a:buFontTx/>
              <a:buNone/>
              <a:defRPr sz="1400"/>
            </a:lvl1pPr>
            <a:lvl2pPr marL="342900" indent="0">
              <a:buFontTx/>
              <a:buNone/>
              <a:defRPr sz="1100"/>
            </a:lvl2pPr>
            <a:lvl3pPr marL="685800" indent="0">
              <a:buFontTx/>
              <a:buNone/>
              <a:defRPr sz="1000"/>
            </a:lvl3pPr>
            <a:lvl4pPr marL="1028700" indent="0">
              <a:buFontTx/>
              <a:buNone/>
              <a:defRPr sz="1000"/>
            </a:lvl4pPr>
            <a:lvl5pPr marL="1371600" indent="0">
              <a:buFontTx/>
              <a:buNone/>
              <a:defRPr sz="10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12"/>
          </p:nvPr>
        </p:nvSpPr>
        <p:spPr>
          <a:xfrm>
            <a:off x="4843463" y="9378595"/>
            <a:ext cx="1543050" cy="330205"/>
          </a:xfrm>
          <a:prstGeom prst="rect">
            <a:avLst/>
          </a:prstGeom>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424623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6"/>
            <a:ext cx="5915025" cy="1090696"/>
          </a:xfrm>
          <a:noFill/>
        </p:spPr>
        <p:txBody>
          <a:bodyPr anchor="b">
            <a:normAutofit/>
          </a:bodyPr>
          <a:lstStyle>
            <a:lvl1pPr algn="l">
              <a:defRPr sz="2400" b="1" spc="250" baseline="0">
                <a:solidFill>
                  <a:schemeClr val="bg1"/>
                </a:solidFill>
                <a:latin typeface="+mn-ea"/>
                <a:ea typeface="+mn-ea"/>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1487" y="2179814"/>
            <a:ext cx="5915026" cy="6983236"/>
          </a:xfrm>
        </p:spPr>
        <p:txBody>
          <a:bodyPr/>
          <a:lstStyle>
            <a:lvl1pPr marL="0" indent="0">
              <a:lnSpc>
                <a:spcPct val="120000"/>
              </a:lnSpc>
              <a:spcBef>
                <a:spcPts val="0"/>
              </a:spcBef>
              <a:spcAft>
                <a:spcPts val="600"/>
              </a:spcAft>
              <a:buFontTx/>
              <a:buNone/>
              <a:defRPr sz="1400"/>
            </a:lvl1pPr>
            <a:lvl2pPr marL="342900" indent="0">
              <a:buFontTx/>
              <a:buNone/>
              <a:defRPr sz="1100"/>
            </a:lvl2pPr>
            <a:lvl3pPr marL="685800" indent="0">
              <a:buFontTx/>
              <a:buNone/>
              <a:defRPr sz="1000"/>
            </a:lvl3pPr>
            <a:lvl4pPr marL="1028700" indent="0">
              <a:buFontTx/>
              <a:buNone/>
              <a:defRPr sz="1000"/>
            </a:lvl4pPr>
            <a:lvl5pPr marL="1371600" indent="0">
              <a:buFontTx/>
              <a:buNone/>
              <a:defRPr sz="10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12"/>
          </p:nvPr>
        </p:nvSpPr>
        <p:spPr>
          <a:xfrm>
            <a:off x="4843463" y="9378595"/>
            <a:ext cx="1543050" cy="330205"/>
          </a:xfrm>
          <a:prstGeom prst="rect">
            <a:avLst/>
          </a:prstGeom>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4254690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4800" cy="1067931"/>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149813"/>
            <a:ext cx="5915025" cy="677246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8/11/2020</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3039470641"/>
      </p:ext>
    </p:extLst>
  </p:cSld>
  <p:clrMap bg1="lt1" tx1="dk1" bg2="lt2" tx2="dk2" accent1="accent1" accent2="accent2" accent3="accent3" accent4="accent4" accent5="accent5" accent6="accent6" hlink="hlink" folHlink="folHlink"/>
  <p:sldLayoutIdLst>
    <p:sldLayoutId id="2147483701" r:id="rId1"/>
    <p:sldLayoutId id="2147483706" r:id="rId2"/>
    <p:sldLayoutId id="2147483707" r:id="rId3"/>
  </p:sldLayoutIdLst>
  <p:txStyles>
    <p:title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kumimoji="1" sz="1200" kern="1200" spc="100" baseline="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hyperlink" Target="https://www.mhlw.go.jp/content/00202008_masukujimurenraku.pdf" TargetMode="External"/><Relationship Id="rId7"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https://www.mhlw.go.jp/stf/seisakunitsuite/bunya/mask_haifukibou.html" TargetMode="External"/><Relationship Id="rId5" Type="http://schemas.openxmlformats.org/officeDocument/2006/relationships/hyperlink" Target="mailto:maskhaifukibou@mhlw.go.jp" TargetMode="External"/><Relationship Id="rId4" Type="http://schemas.openxmlformats.org/officeDocument/2006/relationships/hyperlink" Target="https://www.mhlw.go.jp/content/202008_masukujimurenraku2.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mhlw.go.jp/stf/seisakunitsuite/bunya/mask_haifukibou.html" TargetMode="External"/><Relationship Id="rId1" Type="http://schemas.openxmlformats.org/officeDocument/2006/relationships/slideLayout" Target="../slideLayouts/slideLayout1.xml"/><Relationship Id="rId4" Type="http://schemas.openxmlformats.org/officeDocument/2006/relationships/hyperlink" Target="mailto:maskhaifukibou@mhlw.go.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a:extLst>
              <a:ext uri="{FF2B5EF4-FFF2-40B4-BE49-F238E27FC236}">
                <a16:creationId xmlns:a16="http://schemas.microsoft.com/office/drawing/2014/main" xmlns="" id="{30C95F18-6EA3-FC4C-A60A-C5F632AD4BBE}"/>
              </a:ext>
            </a:extLst>
          </p:cNvPr>
          <p:cNvSpPr/>
          <p:nvPr/>
        </p:nvSpPr>
        <p:spPr>
          <a:xfrm>
            <a:off x="298863" y="6768728"/>
            <a:ext cx="6182777" cy="324000"/>
          </a:xfrm>
          <a:prstGeom prst="roundRect">
            <a:avLst>
              <a:gd name="adj" fmla="val 50000"/>
            </a:avLst>
          </a:prstGeom>
          <a:solidFill>
            <a:srgbClr val="3DB9AA"/>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algn="just">
              <a:lnSpc>
                <a:spcPct val="130000"/>
              </a:lnSpc>
            </a:pPr>
            <a:r>
              <a:rPr lang="ja-JP" altLang="en-US" sz="1500" spc="300" dirty="0" smtClean="0">
                <a:solidFill>
                  <a:schemeClr val="bg1"/>
                </a:solidFill>
                <a:latin typeface="Meiryo UI" panose="020B0604030504040204" pitchFamily="34" charset="-128"/>
                <a:ea typeface="Meiryo UI" panose="020B0604030504040204" pitchFamily="34" charset="-128"/>
              </a:rPr>
              <a:t>申請先メールアドレス</a:t>
            </a:r>
            <a:endParaRPr lang="en-US" altLang="ja-JP" sz="1500" spc="300" dirty="0">
              <a:solidFill>
                <a:schemeClr val="bg1"/>
              </a:solidFill>
              <a:latin typeface="Meiryo UI" panose="020B0604030504040204" pitchFamily="34" charset="-128"/>
              <a:ea typeface="Meiryo UI" panose="020B0604030504040204" pitchFamily="34" charset="-128"/>
            </a:endParaRPr>
          </a:p>
        </p:txBody>
      </p:sp>
      <p:sp>
        <p:nvSpPr>
          <p:cNvPr id="51" name="正方形/長方形 50">
            <a:extLst>
              <a:ext uri="{FF2B5EF4-FFF2-40B4-BE49-F238E27FC236}">
                <a16:creationId xmlns:a16="http://schemas.microsoft.com/office/drawing/2014/main" xmlns="" id="{1346FDA8-F1AA-DA49-883D-04D6B5EF4F8B}"/>
              </a:ext>
            </a:extLst>
          </p:cNvPr>
          <p:cNvSpPr/>
          <p:nvPr/>
        </p:nvSpPr>
        <p:spPr>
          <a:xfrm>
            <a:off x="-1" y="-30482"/>
            <a:ext cx="6858001" cy="72679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0" name="正方形/長方形 49">
            <a:extLst>
              <a:ext uri="{FF2B5EF4-FFF2-40B4-BE49-F238E27FC236}">
                <a16:creationId xmlns:a16="http://schemas.microsoft.com/office/drawing/2014/main" xmlns="" id="{ACD10704-2506-3249-8F40-7FE407446FC3}"/>
              </a:ext>
            </a:extLst>
          </p:cNvPr>
          <p:cNvSpPr/>
          <p:nvPr/>
        </p:nvSpPr>
        <p:spPr>
          <a:xfrm>
            <a:off x="315687" y="30184"/>
            <a:ext cx="6247281" cy="715581"/>
          </a:xfrm>
          <a:prstGeom prst="rect">
            <a:avLst/>
          </a:prstGeom>
        </p:spPr>
        <p:txBody>
          <a:bodyPr wrap="square">
            <a:spAutoFit/>
          </a:bodyPr>
          <a:lstStyle/>
          <a:p>
            <a:pPr algn="ctr"/>
            <a:r>
              <a:rPr lang="ja-JP" altLang="en-US" b="1" spc="300" dirty="0" smtClean="0">
                <a:solidFill>
                  <a:schemeClr val="bg1"/>
                </a:solidFill>
                <a:latin typeface="Meiryo" panose="020B0604030504040204" pitchFamily="34" charset="-128"/>
                <a:ea typeface="Meiryo" panose="020B0604030504040204" pitchFamily="34" charset="-128"/>
              </a:rPr>
              <a:t>介護施設等の皆様へ</a:t>
            </a:r>
            <a:endParaRPr lang="en-US" altLang="ja-JP" b="1" spc="300" dirty="0" smtClean="0">
              <a:solidFill>
                <a:schemeClr val="bg1"/>
              </a:solidFill>
              <a:latin typeface="Meiryo" panose="020B0604030504040204" pitchFamily="34" charset="-128"/>
              <a:ea typeface="Meiryo" panose="020B0604030504040204" pitchFamily="34" charset="-128"/>
            </a:endParaRPr>
          </a:p>
          <a:p>
            <a:pPr algn="ctr">
              <a:lnSpc>
                <a:spcPts val="1500"/>
              </a:lnSpc>
              <a:spcBef>
                <a:spcPts val="1200"/>
              </a:spcBef>
            </a:pPr>
            <a:r>
              <a:rPr lang="ja-JP" altLang="en-US" sz="2400" b="1" spc="300" dirty="0" smtClean="0">
                <a:solidFill>
                  <a:schemeClr val="bg1"/>
                </a:solidFill>
                <a:latin typeface="Meiryo" panose="020B0604030504040204" pitchFamily="34" charset="-128"/>
                <a:ea typeface="Meiryo" panose="020B0604030504040204" pitchFamily="34" charset="-128"/>
              </a:rPr>
              <a:t>布マスクの配布に関するお知らせ</a:t>
            </a:r>
            <a:endParaRPr lang="ja-JP" altLang="en-US" sz="2400" b="1" spc="300" dirty="0">
              <a:solidFill>
                <a:schemeClr val="bg1"/>
              </a:solidFill>
              <a:latin typeface="Meiryo" panose="020B0604030504040204" pitchFamily="34" charset="-128"/>
              <a:ea typeface="Meiryo" panose="020B0604030504040204" pitchFamily="34" charset="-128"/>
            </a:endParaRPr>
          </a:p>
        </p:txBody>
      </p:sp>
      <p:sp>
        <p:nvSpPr>
          <p:cNvPr id="69" name="正方形/長方形 68">
            <a:extLst>
              <a:ext uri="{FF2B5EF4-FFF2-40B4-BE49-F238E27FC236}">
                <a16:creationId xmlns:a16="http://schemas.microsoft.com/office/drawing/2014/main" xmlns="" id="{9EC6447C-71E9-2546-A528-5F5825246F73}"/>
              </a:ext>
            </a:extLst>
          </p:cNvPr>
          <p:cNvSpPr/>
          <p:nvPr/>
        </p:nvSpPr>
        <p:spPr>
          <a:xfrm>
            <a:off x="383000" y="1744112"/>
            <a:ext cx="5838021" cy="1277273"/>
          </a:xfrm>
          <a:prstGeom prst="rect">
            <a:avLst/>
          </a:prstGeom>
        </p:spPr>
        <p:txBody>
          <a:bodyPr wrap="square">
            <a:spAutoFit/>
          </a:bodyPr>
          <a:lstStyle/>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３月中旬以降、</a:t>
            </a:r>
            <a:r>
              <a:rPr kumimoji="1" lang="ja-JP" altLang="en-US" sz="1200" spc="100" dirty="0">
                <a:latin typeface="Meiryo" panose="020B0604030504040204" pitchFamily="34" charset="-128"/>
                <a:ea typeface="Meiryo" panose="020B0604030504040204" pitchFamily="34" charset="-128"/>
              </a:rPr>
              <a:t>介護施設や障害者施設、保育所等、放課後児童</a:t>
            </a:r>
            <a:r>
              <a:rPr kumimoji="1" lang="ja-JP" altLang="en-US" sz="1200" spc="100" dirty="0" smtClean="0">
                <a:latin typeface="Meiryo" panose="020B0604030504040204" pitchFamily="34" charset="-128"/>
                <a:ea typeface="Meiryo" panose="020B0604030504040204" pitchFamily="34" charset="-128"/>
              </a:rPr>
              <a:t>クラブなどに対して国から布マスクを配布してきました。</a:t>
            </a:r>
            <a:endParaRPr kumimoji="1" lang="en-US" altLang="ja-JP" sz="1200" spc="100" dirty="0" smtClean="0">
              <a:latin typeface="Meiryo" panose="020B0604030504040204" pitchFamily="34" charset="-128"/>
              <a:ea typeface="Meiryo" panose="020B0604030504040204" pitchFamily="34" charset="-128"/>
            </a:endParaRPr>
          </a:p>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今後は、布マスクの配布</a:t>
            </a:r>
            <a:r>
              <a:rPr kumimoji="1" lang="ja-JP" altLang="en-US" sz="1200" spc="100" dirty="0">
                <a:latin typeface="Meiryo" panose="020B0604030504040204" pitchFamily="34" charset="-128"/>
                <a:ea typeface="Meiryo" panose="020B0604030504040204" pitchFamily="34" charset="-128"/>
              </a:rPr>
              <a:t>を希望する介護施設等</a:t>
            </a:r>
            <a:r>
              <a:rPr kumimoji="1" lang="ja-JP" altLang="en-US" sz="1200" spc="100" dirty="0" smtClean="0">
                <a:latin typeface="Meiryo" panose="020B0604030504040204" pitchFamily="34" charset="-128"/>
                <a:ea typeface="Meiryo" panose="020B0604030504040204" pitchFamily="34" charset="-128"/>
              </a:rPr>
              <a:t>に配布することとしますので、希望する場合はこのリーフレットに沿って厚生労働省まで申出を行ってください。</a:t>
            </a:r>
            <a:endParaRPr kumimoji="1" lang="ja-JP" altLang="en-US" sz="1200" spc="100" dirty="0">
              <a:latin typeface="Meiryo" panose="020B0604030504040204" pitchFamily="34" charset="-128"/>
              <a:ea typeface="Meiryo" panose="020B0604030504040204" pitchFamily="34" charset="-128"/>
            </a:endParaRPr>
          </a:p>
        </p:txBody>
      </p:sp>
      <p:pic>
        <p:nvPicPr>
          <p:cNvPr id="73" name="図 72">
            <a:extLst>
              <a:ext uri="{FF2B5EF4-FFF2-40B4-BE49-F238E27FC236}">
                <a16:creationId xmlns:a16="http://schemas.microsoft.com/office/drawing/2014/main" xmlns="" id="{257893FA-6000-7C4E-ADD7-B4E8346B6B3C}"/>
              </a:ext>
            </a:extLst>
          </p:cNvPr>
          <p:cNvPicPr>
            <a:picLocks noChangeAspect="1"/>
          </p:cNvPicPr>
          <p:nvPr/>
        </p:nvPicPr>
        <p:blipFill>
          <a:blip r:embed="rId2"/>
          <a:stretch>
            <a:fillRect/>
          </a:stretch>
        </p:blipFill>
        <p:spPr>
          <a:xfrm>
            <a:off x="321625" y="9596878"/>
            <a:ext cx="201754" cy="227328"/>
          </a:xfrm>
          <a:prstGeom prst="rect">
            <a:avLst/>
          </a:prstGeom>
        </p:spPr>
      </p:pic>
      <p:sp>
        <p:nvSpPr>
          <p:cNvPr id="74" name="テキスト ボックス 73">
            <a:extLst>
              <a:ext uri="{FF2B5EF4-FFF2-40B4-BE49-F238E27FC236}">
                <a16:creationId xmlns:a16="http://schemas.microsoft.com/office/drawing/2014/main" xmlns="" id="{8384EB1E-24BE-1E43-9E38-FDCD0FEA0650}"/>
              </a:ext>
            </a:extLst>
          </p:cNvPr>
          <p:cNvSpPr txBox="1"/>
          <p:nvPr/>
        </p:nvSpPr>
        <p:spPr>
          <a:xfrm>
            <a:off x="575217" y="9632600"/>
            <a:ext cx="793749" cy="184666"/>
          </a:xfrm>
          <a:prstGeom prst="rect">
            <a:avLst/>
          </a:prstGeom>
          <a:noFill/>
        </p:spPr>
        <p:txBody>
          <a:bodyPr wrap="square" lIns="0" tIns="0" rIns="0" bIns="0" rtlCol="0">
            <a:spAutoFit/>
          </a:bodyPr>
          <a:lstStyle/>
          <a:p>
            <a:r>
              <a:rPr kumimoji="1" lang="ja-JP" altLang="en-US" sz="1200" dirty="0">
                <a:latin typeface="Meiryo UI" panose="020B0604030504040204" pitchFamily="34" charset="-128"/>
                <a:ea typeface="Meiryo UI" panose="020B0604030504040204" pitchFamily="34" charset="-128"/>
              </a:rPr>
              <a:t>厚生労働省</a:t>
            </a:r>
          </a:p>
        </p:txBody>
      </p:sp>
      <p:sp>
        <p:nvSpPr>
          <p:cNvPr id="83" name="テキスト ボックス 82">
            <a:extLst>
              <a:ext uri="{FF2B5EF4-FFF2-40B4-BE49-F238E27FC236}">
                <a16:creationId xmlns:a16="http://schemas.microsoft.com/office/drawing/2014/main" xmlns="" id="{75D8B23B-56D0-014F-AAE8-2BF6E102BC9E}"/>
              </a:ext>
            </a:extLst>
          </p:cNvPr>
          <p:cNvSpPr txBox="1"/>
          <p:nvPr/>
        </p:nvSpPr>
        <p:spPr>
          <a:xfrm>
            <a:off x="1451893" y="9665942"/>
            <a:ext cx="2289132" cy="246221"/>
          </a:xfrm>
          <a:prstGeom prst="rect">
            <a:avLst/>
          </a:prstGeom>
          <a:noFill/>
        </p:spPr>
        <p:txBody>
          <a:bodyPr wrap="square" lIns="0" tIns="0" rIns="0" bIns="0" rtlCol="0">
            <a:spAutoFit/>
          </a:bodyPr>
          <a:lstStyle/>
          <a:p>
            <a:r>
              <a:rPr lang="ja-JP" altLang="ja-JP" sz="1000" dirty="0"/>
              <a:t>マスク等物資対策班（布マスク担当）</a:t>
            </a:r>
          </a:p>
          <a:p>
            <a:endParaRPr kumimoji="1" lang="ja-JP" altLang="en-US" sz="600" b="1" dirty="0">
              <a:latin typeface="+mn-ea"/>
              <a:cs typeface="Arial" panose="020B0604020202020204" pitchFamily="34" charset="0"/>
            </a:endParaRPr>
          </a:p>
        </p:txBody>
      </p:sp>
      <p:cxnSp>
        <p:nvCxnSpPr>
          <p:cNvPr id="84" name="直線コネクタ 83">
            <a:extLst>
              <a:ext uri="{FF2B5EF4-FFF2-40B4-BE49-F238E27FC236}">
                <a16:creationId xmlns:a16="http://schemas.microsoft.com/office/drawing/2014/main" xmlns="" id="{A0454B26-3587-054D-96A8-432FFBB32E12}"/>
              </a:ext>
            </a:extLst>
          </p:cNvPr>
          <p:cNvCxnSpPr>
            <a:cxnSpLocks/>
          </p:cNvCxnSpPr>
          <p:nvPr/>
        </p:nvCxnSpPr>
        <p:spPr>
          <a:xfrm>
            <a:off x="344717" y="9545082"/>
            <a:ext cx="6136923" cy="0"/>
          </a:xfrm>
          <a:prstGeom prst="line">
            <a:avLst/>
          </a:prstGeom>
          <a:ln w="12700">
            <a:solidFill>
              <a:srgbClr val="CFCAC4"/>
            </a:solidFill>
            <a:bevel/>
          </a:ln>
        </p:spPr>
        <p:style>
          <a:lnRef idx="1">
            <a:schemeClr val="accent1"/>
          </a:lnRef>
          <a:fillRef idx="0">
            <a:schemeClr val="accent1"/>
          </a:fillRef>
          <a:effectRef idx="0">
            <a:schemeClr val="accent1"/>
          </a:effectRef>
          <a:fontRef idx="minor">
            <a:schemeClr val="tx1"/>
          </a:fontRef>
        </p:style>
      </p:cxnSp>
      <p:grpSp>
        <p:nvGrpSpPr>
          <p:cNvPr id="4" name="グループ化 3">
            <a:extLst>
              <a:ext uri="{FF2B5EF4-FFF2-40B4-BE49-F238E27FC236}">
                <a16:creationId xmlns:a16="http://schemas.microsoft.com/office/drawing/2014/main" xmlns="" id="{54156E0D-50BA-A64C-A329-F1DC3EECC8AC}"/>
              </a:ext>
            </a:extLst>
          </p:cNvPr>
          <p:cNvGrpSpPr/>
          <p:nvPr/>
        </p:nvGrpSpPr>
        <p:grpSpPr>
          <a:xfrm>
            <a:off x="303041" y="1420112"/>
            <a:ext cx="6201361" cy="327572"/>
            <a:chOff x="334563" y="1398508"/>
            <a:chExt cx="6201361" cy="327572"/>
          </a:xfrm>
        </p:grpSpPr>
        <p:sp>
          <p:nvSpPr>
            <p:cNvPr id="91" name="角丸四角形 90">
              <a:extLst>
                <a:ext uri="{FF2B5EF4-FFF2-40B4-BE49-F238E27FC236}">
                  <a16:creationId xmlns:a16="http://schemas.microsoft.com/office/drawing/2014/main" xmlns="" id="{30C95F18-6EA3-FC4C-A60A-C5F632AD4BBE}"/>
                </a:ext>
              </a:extLst>
            </p:cNvPr>
            <p:cNvSpPr/>
            <p:nvPr/>
          </p:nvSpPr>
          <p:spPr>
            <a:xfrm>
              <a:off x="353147" y="1402080"/>
              <a:ext cx="6182777" cy="324000"/>
            </a:xfrm>
            <a:prstGeom prst="roundRect">
              <a:avLst>
                <a:gd name="adj" fmla="val 50000"/>
              </a:avLst>
            </a:prstGeom>
            <a:solidFill>
              <a:srgbClr val="3DB9AA"/>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lvl="0">
                <a:lnSpc>
                  <a:spcPct val="120000"/>
                </a:lnSpc>
              </a:pPr>
              <a:r>
                <a:rPr lang="ja-JP" altLang="en-US" sz="1500" spc="200" dirty="0" smtClean="0">
                  <a:solidFill>
                    <a:prstClr val="white"/>
                  </a:solidFill>
                  <a:latin typeface="Meiryo" panose="020B0604030504040204" pitchFamily="34" charset="-128"/>
                  <a:ea typeface="Meiryo" panose="020B0604030504040204" pitchFamily="34" charset="-128"/>
                </a:rPr>
                <a:t>布マスクの配布について</a:t>
              </a:r>
              <a:endParaRPr lang="ja-JP" altLang="en-US" sz="1500" spc="200" dirty="0">
                <a:solidFill>
                  <a:prstClr val="white"/>
                </a:solidFill>
                <a:latin typeface="Meiryo" panose="020B0604030504040204" pitchFamily="34" charset="-128"/>
                <a:ea typeface="Meiryo" panose="020B0604030504040204" pitchFamily="34" charset="-128"/>
              </a:endParaRPr>
            </a:p>
          </p:txBody>
        </p:sp>
        <p:sp>
          <p:nvSpPr>
            <p:cNvPr id="92" name="円/楕円 91">
              <a:extLst>
                <a:ext uri="{FF2B5EF4-FFF2-40B4-BE49-F238E27FC236}">
                  <a16:creationId xmlns:a16="http://schemas.microsoft.com/office/drawing/2014/main" xmlns="" id="{D9610AAC-2A30-E24F-9302-15132A252465}"/>
                </a:ext>
              </a:extLst>
            </p:cNvPr>
            <p:cNvSpPr/>
            <p:nvPr/>
          </p:nvSpPr>
          <p:spPr>
            <a:xfrm>
              <a:off x="334563" y="1398508"/>
              <a:ext cx="324000" cy="324000"/>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bg1"/>
                  </a:solidFill>
                  <a:latin typeface="Arial" panose="020B0604020202020204" pitchFamily="34" charset="0"/>
                  <a:cs typeface="Arial" panose="020B0604020202020204" pitchFamily="34" charset="0"/>
                </a:rPr>
                <a:t>1</a:t>
              </a:r>
              <a:endParaRPr kumimoji="1" lang="ja-JP" altLang="en-US" dirty="0">
                <a:solidFill>
                  <a:schemeClr val="bg1"/>
                </a:solidFill>
                <a:latin typeface="Arial" panose="020B0604020202020204" pitchFamily="34" charset="0"/>
                <a:cs typeface="Arial" panose="020B0604020202020204" pitchFamily="34" charset="0"/>
              </a:endParaRPr>
            </a:p>
          </p:txBody>
        </p:sp>
      </p:grpSp>
      <p:grpSp>
        <p:nvGrpSpPr>
          <p:cNvPr id="3" name="グループ化 2"/>
          <p:cNvGrpSpPr/>
          <p:nvPr/>
        </p:nvGrpSpPr>
        <p:grpSpPr>
          <a:xfrm>
            <a:off x="294220" y="3021385"/>
            <a:ext cx="6182777" cy="327473"/>
            <a:chOff x="279211" y="3365294"/>
            <a:chExt cx="6182777" cy="327473"/>
          </a:xfrm>
        </p:grpSpPr>
        <p:sp>
          <p:nvSpPr>
            <p:cNvPr id="55" name="角丸四角形 54">
              <a:extLst>
                <a:ext uri="{FF2B5EF4-FFF2-40B4-BE49-F238E27FC236}">
                  <a16:creationId xmlns:a16="http://schemas.microsoft.com/office/drawing/2014/main" xmlns="" id="{30C95F18-6EA3-FC4C-A60A-C5F632AD4BBE}"/>
                </a:ext>
              </a:extLst>
            </p:cNvPr>
            <p:cNvSpPr/>
            <p:nvPr/>
          </p:nvSpPr>
          <p:spPr>
            <a:xfrm>
              <a:off x="279211" y="3365294"/>
              <a:ext cx="6182777" cy="324000"/>
            </a:xfrm>
            <a:prstGeom prst="roundRect">
              <a:avLst>
                <a:gd name="adj" fmla="val 50000"/>
              </a:avLst>
            </a:prstGeom>
            <a:solidFill>
              <a:srgbClr val="3DB9AA"/>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lvl="0">
                <a:lnSpc>
                  <a:spcPct val="120000"/>
                </a:lnSpc>
              </a:pPr>
              <a:r>
                <a:rPr lang="ja-JP" altLang="en-US" sz="1500" spc="200" dirty="0" smtClean="0">
                  <a:solidFill>
                    <a:prstClr val="white"/>
                  </a:solidFill>
                  <a:latin typeface="Meiryo" panose="020B0604030504040204" pitchFamily="34" charset="-128"/>
                  <a:ea typeface="Meiryo" panose="020B0604030504040204" pitchFamily="34" charset="-128"/>
                </a:rPr>
                <a:t>配布対象</a:t>
              </a:r>
              <a:endParaRPr lang="ja-JP" altLang="en-US" sz="1500" spc="200" dirty="0">
                <a:solidFill>
                  <a:prstClr val="white"/>
                </a:solidFill>
                <a:latin typeface="Meiryo" panose="020B0604030504040204" pitchFamily="34" charset="-128"/>
                <a:ea typeface="Meiryo" panose="020B0604030504040204" pitchFamily="34" charset="-128"/>
              </a:endParaRPr>
            </a:p>
          </p:txBody>
        </p:sp>
        <p:sp>
          <p:nvSpPr>
            <p:cNvPr id="56" name="円/楕円 91">
              <a:extLst>
                <a:ext uri="{FF2B5EF4-FFF2-40B4-BE49-F238E27FC236}">
                  <a16:creationId xmlns:a16="http://schemas.microsoft.com/office/drawing/2014/main" xmlns="" id="{D9610AAC-2A30-E24F-9302-15132A252465}"/>
                </a:ext>
              </a:extLst>
            </p:cNvPr>
            <p:cNvSpPr/>
            <p:nvPr/>
          </p:nvSpPr>
          <p:spPr>
            <a:xfrm>
              <a:off x="279549" y="3368767"/>
              <a:ext cx="324000" cy="324000"/>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Arial" panose="020B0604020202020204" pitchFamily="34" charset="0"/>
                  <a:cs typeface="Arial" panose="020B0604020202020204" pitchFamily="34" charset="0"/>
                </a:rPr>
                <a:t>２</a:t>
              </a:r>
              <a:endParaRPr kumimoji="1" lang="ja-JP" altLang="en-US" dirty="0">
                <a:solidFill>
                  <a:schemeClr val="bg1"/>
                </a:solidFill>
                <a:latin typeface="Arial" panose="020B0604020202020204" pitchFamily="34" charset="0"/>
                <a:cs typeface="Arial" panose="020B0604020202020204" pitchFamily="34" charset="0"/>
              </a:endParaRPr>
            </a:p>
          </p:txBody>
        </p:sp>
      </p:grpSp>
      <p:grpSp>
        <p:nvGrpSpPr>
          <p:cNvPr id="5" name="グループ化 4"/>
          <p:cNvGrpSpPr/>
          <p:nvPr/>
        </p:nvGrpSpPr>
        <p:grpSpPr>
          <a:xfrm>
            <a:off x="294558" y="4916198"/>
            <a:ext cx="6182777" cy="327473"/>
            <a:chOff x="360540" y="5123351"/>
            <a:chExt cx="6182777" cy="327473"/>
          </a:xfrm>
        </p:grpSpPr>
        <p:sp>
          <p:nvSpPr>
            <p:cNvPr id="57" name="角丸四角形 56">
              <a:extLst>
                <a:ext uri="{FF2B5EF4-FFF2-40B4-BE49-F238E27FC236}">
                  <a16:creationId xmlns:a16="http://schemas.microsoft.com/office/drawing/2014/main" xmlns="" id="{30C95F18-6EA3-FC4C-A60A-C5F632AD4BBE}"/>
                </a:ext>
              </a:extLst>
            </p:cNvPr>
            <p:cNvSpPr/>
            <p:nvPr/>
          </p:nvSpPr>
          <p:spPr>
            <a:xfrm>
              <a:off x="360540" y="5123351"/>
              <a:ext cx="6182777" cy="324000"/>
            </a:xfrm>
            <a:prstGeom prst="roundRect">
              <a:avLst>
                <a:gd name="adj" fmla="val 50000"/>
              </a:avLst>
            </a:prstGeom>
            <a:solidFill>
              <a:srgbClr val="3DB9AA"/>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lvl="0">
                <a:lnSpc>
                  <a:spcPct val="120000"/>
                </a:lnSpc>
              </a:pPr>
              <a:r>
                <a:rPr lang="ja-JP" altLang="en-US" sz="1500" spc="200" dirty="0" smtClean="0">
                  <a:solidFill>
                    <a:prstClr val="white"/>
                  </a:solidFill>
                  <a:latin typeface="Meiryo" panose="020B0604030504040204" pitchFamily="34" charset="-128"/>
                  <a:ea typeface="Meiryo" panose="020B0604030504040204" pitchFamily="34" charset="-128"/>
                </a:rPr>
                <a:t>配布枚数・回数</a:t>
              </a:r>
              <a:endParaRPr lang="ja-JP" altLang="en-US" sz="1500" spc="200" dirty="0">
                <a:solidFill>
                  <a:prstClr val="white"/>
                </a:solidFill>
                <a:latin typeface="Meiryo" panose="020B0604030504040204" pitchFamily="34" charset="-128"/>
                <a:ea typeface="Meiryo" panose="020B0604030504040204" pitchFamily="34" charset="-128"/>
              </a:endParaRPr>
            </a:p>
          </p:txBody>
        </p:sp>
        <p:sp>
          <p:nvSpPr>
            <p:cNvPr id="58" name="円/楕円 91">
              <a:extLst>
                <a:ext uri="{FF2B5EF4-FFF2-40B4-BE49-F238E27FC236}">
                  <a16:creationId xmlns:a16="http://schemas.microsoft.com/office/drawing/2014/main" xmlns="" id="{D9610AAC-2A30-E24F-9302-15132A252465}"/>
                </a:ext>
              </a:extLst>
            </p:cNvPr>
            <p:cNvSpPr/>
            <p:nvPr/>
          </p:nvSpPr>
          <p:spPr>
            <a:xfrm>
              <a:off x="360878" y="5126824"/>
              <a:ext cx="324000" cy="324000"/>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Arial" panose="020B0604020202020204" pitchFamily="34" charset="0"/>
                  <a:cs typeface="Arial" panose="020B0604020202020204" pitchFamily="34" charset="0"/>
                </a:rPr>
                <a:t>３</a:t>
              </a:r>
              <a:endParaRPr kumimoji="1" lang="ja-JP" altLang="en-US" dirty="0">
                <a:solidFill>
                  <a:schemeClr val="bg1"/>
                </a:solidFill>
                <a:latin typeface="Arial" panose="020B0604020202020204" pitchFamily="34" charset="0"/>
                <a:cs typeface="Arial" panose="020B0604020202020204" pitchFamily="34" charset="0"/>
              </a:endParaRPr>
            </a:p>
          </p:txBody>
        </p:sp>
      </p:grpSp>
      <p:sp>
        <p:nvSpPr>
          <p:cNvPr id="60" name="正方形/長方形 59">
            <a:extLst>
              <a:ext uri="{FF2B5EF4-FFF2-40B4-BE49-F238E27FC236}">
                <a16:creationId xmlns:a16="http://schemas.microsoft.com/office/drawing/2014/main" xmlns="" id="{9EC6447C-71E9-2546-A528-5F5825246F73}"/>
              </a:ext>
            </a:extLst>
          </p:cNvPr>
          <p:cNvSpPr/>
          <p:nvPr/>
        </p:nvSpPr>
        <p:spPr>
          <a:xfrm>
            <a:off x="382999" y="3400683"/>
            <a:ext cx="5838021" cy="1498872"/>
          </a:xfrm>
          <a:prstGeom prst="rect">
            <a:avLst/>
          </a:prstGeom>
        </p:spPr>
        <p:txBody>
          <a:bodyPr wrap="square">
            <a:spAutoFit/>
          </a:bodyPr>
          <a:lstStyle/>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介護施設、障害者施設、児童福祉施設等の利用者・職員に限ります</a:t>
            </a:r>
            <a:r>
              <a:rPr kumimoji="1" lang="ja-JP" altLang="en-US" sz="1200" spc="100" dirty="0">
                <a:latin typeface="Meiryo" panose="020B0604030504040204" pitchFamily="34" charset="-128"/>
                <a:ea typeface="Meiryo" panose="020B0604030504040204" pitchFamily="34" charset="-128"/>
              </a:rPr>
              <a:t>。詳細</a:t>
            </a:r>
            <a:r>
              <a:rPr kumimoji="1" lang="ja-JP" altLang="en-US" sz="1200" spc="100" dirty="0" smtClean="0">
                <a:latin typeface="Meiryo" panose="020B0604030504040204" pitchFamily="34" charset="-128"/>
                <a:ea typeface="Meiryo" panose="020B0604030504040204" pitchFamily="34" charset="-128"/>
              </a:rPr>
              <a:t>は</a:t>
            </a:r>
            <a:r>
              <a:rPr kumimoji="1" lang="ja-JP" altLang="en-US" sz="1200" spc="100" dirty="0">
                <a:latin typeface="Meiryo" panose="020B0604030504040204" pitchFamily="34" charset="-128"/>
                <a:ea typeface="Meiryo" panose="020B0604030504040204" pitchFamily="34" charset="-128"/>
                <a:hlinkClick r:id="rId3"/>
              </a:rPr>
              <a:t>こちら</a:t>
            </a:r>
            <a:r>
              <a:rPr kumimoji="1" lang="ja-JP" altLang="en-US" sz="1200" spc="100" dirty="0">
                <a:latin typeface="Meiryo" panose="020B0604030504040204" pitchFamily="34" charset="-128"/>
                <a:ea typeface="Meiryo" panose="020B0604030504040204" pitchFamily="34" charset="-128"/>
              </a:rPr>
              <a:t>の</a:t>
            </a:r>
            <a:r>
              <a:rPr kumimoji="1" lang="en-US" altLang="ja-JP" sz="1200" spc="100" dirty="0" smtClean="0">
                <a:latin typeface="Meiryo" panose="020B0604030504040204" pitchFamily="34" charset="-128"/>
                <a:ea typeface="Meiryo" panose="020B0604030504040204" pitchFamily="34" charset="-128"/>
              </a:rPr>
              <a:t>P</a:t>
            </a:r>
            <a:r>
              <a:rPr kumimoji="1" lang="ja-JP" altLang="en-US" sz="1200" spc="100" dirty="0" smtClean="0">
                <a:latin typeface="Meiryo" panose="020B0604030504040204" pitchFamily="34" charset="-128"/>
                <a:ea typeface="Meiryo" panose="020B0604030504040204" pitchFamily="34" charset="-128"/>
              </a:rPr>
              <a:t>４を</a:t>
            </a:r>
            <a:r>
              <a:rPr kumimoji="1" lang="ja-JP" altLang="en-US" sz="1200" spc="100" dirty="0">
                <a:latin typeface="Meiryo" panose="020B0604030504040204" pitchFamily="34" charset="-128"/>
                <a:ea typeface="Meiryo" panose="020B0604030504040204" pitchFamily="34" charset="-128"/>
              </a:rPr>
              <a:t>ご確認ください</a:t>
            </a:r>
            <a:r>
              <a:rPr kumimoji="1" lang="ja-JP" altLang="en-US" sz="1200" spc="100" dirty="0" smtClean="0">
                <a:latin typeface="Meiryo" panose="020B0604030504040204" pitchFamily="34" charset="-128"/>
                <a:ea typeface="Meiryo" panose="020B0604030504040204" pitchFamily="34" charset="-128"/>
              </a:rPr>
              <a:t>。</a:t>
            </a:r>
            <a:endParaRPr kumimoji="1" lang="en-US" altLang="ja-JP" sz="1200" spc="100" dirty="0" smtClean="0">
              <a:latin typeface="Meiryo" panose="020B0604030504040204" pitchFamily="34" charset="-128"/>
              <a:ea typeface="Meiryo" panose="020B0604030504040204" pitchFamily="34" charset="-128"/>
            </a:endParaRPr>
          </a:p>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介護事業所のうち訪問・通所系</a:t>
            </a:r>
            <a:r>
              <a:rPr kumimoji="1" lang="ja-JP" altLang="en-US" sz="1200" spc="100" dirty="0">
                <a:latin typeface="Meiryo" panose="020B0604030504040204" pitchFamily="34" charset="-128"/>
                <a:ea typeface="Meiryo" panose="020B0604030504040204" pitchFamily="34" charset="-128"/>
              </a:rPr>
              <a:t>サービス、介護予防サービス及び介護予防・日常生活支援総合事業（介護予防・生活支援サービス事業に限る。）の</a:t>
            </a:r>
            <a:r>
              <a:rPr kumimoji="1" lang="ja-JP" altLang="en-US" sz="1200" spc="100" dirty="0" smtClean="0">
                <a:latin typeface="Meiryo" panose="020B0604030504040204" pitchFamily="34" charset="-128"/>
                <a:ea typeface="Meiryo" panose="020B0604030504040204" pitchFamily="34" charset="-128"/>
              </a:rPr>
              <a:t>利用者分については、ケアマネジャー・地域包括支援センターからの申出と</a:t>
            </a:r>
            <a:r>
              <a:rPr kumimoji="1" lang="ja-JP" altLang="en-US" sz="1200" spc="100" dirty="0">
                <a:latin typeface="Meiryo" panose="020B0604030504040204" pitchFamily="34" charset="-128"/>
                <a:ea typeface="Meiryo" panose="020B0604030504040204" pitchFamily="34" charset="-128"/>
              </a:rPr>
              <a:t>なります。詳細</a:t>
            </a:r>
            <a:r>
              <a:rPr kumimoji="1" lang="ja-JP" altLang="en-US" sz="1200" spc="100" dirty="0" smtClean="0">
                <a:latin typeface="Meiryo" panose="020B0604030504040204" pitchFamily="34" charset="-128"/>
                <a:ea typeface="Meiryo" panose="020B0604030504040204" pitchFamily="34" charset="-128"/>
              </a:rPr>
              <a:t>は</a:t>
            </a:r>
            <a:r>
              <a:rPr kumimoji="1" lang="ja-JP" altLang="en-US" sz="1200" spc="100" dirty="0" smtClean="0">
                <a:latin typeface="Meiryo" panose="020B0604030504040204" pitchFamily="34" charset="-128"/>
                <a:ea typeface="Meiryo" panose="020B0604030504040204" pitchFamily="34" charset="-128"/>
                <a:hlinkClick r:id="rId4"/>
              </a:rPr>
              <a:t>こちら</a:t>
            </a:r>
            <a:r>
              <a:rPr kumimoji="1" lang="ja-JP" altLang="en-US" sz="1200" spc="100" dirty="0" smtClean="0">
                <a:latin typeface="Meiryo" panose="020B0604030504040204" pitchFamily="34" charset="-128"/>
                <a:ea typeface="Meiryo" panose="020B0604030504040204" pitchFamily="34" charset="-128"/>
              </a:rPr>
              <a:t>を</a:t>
            </a:r>
            <a:r>
              <a:rPr kumimoji="1" lang="ja-JP" altLang="en-US" sz="1200" spc="100" dirty="0">
                <a:latin typeface="Meiryo" panose="020B0604030504040204" pitchFamily="34" charset="-128"/>
                <a:ea typeface="Meiryo" panose="020B0604030504040204" pitchFamily="34" charset="-128"/>
              </a:rPr>
              <a:t>ご確認ください</a:t>
            </a:r>
            <a:r>
              <a:rPr kumimoji="1" lang="ja-JP" altLang="en-US" sz="1200" spc="100" dirty="0" smtClean="0">
                <a:latin typeface="Meiryo" panose="020B0604030504040204" pitchFamily="34" charset="-128"/>
                <a:ea typeface="Meiryo" panose="020B0604030504040204" pitchFamily="34" charset="-128"/>
              </a:rPr>
              <a:t>。</a:t>
            </a:r>
            <a:endParaRPr kumimoji="1" lang="en-US" altLang="ja-JP" sz="1200" spc="100" dirty="0" smtClean="0">
              <a:latin typeface="Meiryo" panose="020B0604030504040204" pitchFamily="34" charset="-128"/>
              <a:ea typeface="Meiryo" panose="020B0604030504040204" pitchFamily="34" charset="-128"/>
            </a:endParaRPr>
          </a:p>
        </p:txBody>
      </p:sp>
      <p:sp>
        <p:nvSpPr>
          <p:cNvPr id="62" name="正方形/長方形 61">
            <a:extLst>
              <a:ext uri="{FF2B5EF4-FFF2-40B4-BE49-F238E27FC236}">
                <a16:creationId xmlns:a16="http://schemas.microsoft.com/office/drawing/2014/main" xmlns="" id="{9EC6447C-71E9-2546-A528-5F5825246F73}"/>
              </a:ext>
            </a:extLst>
          </p:cNvPr>
          <p:cNvSpPr/>
          <p:nvPr/>
        </p:nvSpPr>
        <p:spPr>
          <a:xfrm>
            <a:off x="404446" y="5205331"/>
            <a:ext cx="6158521" cy="1532727"/>
          </a:xfrm>
          <a:prstGeom prst="rect">
            <a:avLst/>
          </a:prstGeom>
        </p:spPr>
        <p:txBody>
          <a:bodyPr wrap="square">
            <a:spAutoFit/>
          </a:bodyPr>
          <a:lstStyle/>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利用者と職員の方、お１人４枚程度を目安として必要な枚数を配布します。</a:t>
            </a:r>
            <a:endParaRPr kumimoji="1" lang="en-US" altLang="ja-JP" sz="1200" spc="100" dirty="0" smtClean="0">
              <a:latin typeface="Meiryo" panose="020B0604030504040204" pitchFamily="34" charset="-128"/>
              <a:ea typeface="Meiryo" panose="020B0604030504040204" pitchFamily="34" charset="-128"/>
            </a:endParaRPr>
          </a:p>
          <a:p>
            <a:pPr marL="358775" indent="-173038" defTabSz="914400">
              <a:spcAft>
                <a:spcPts val="600"/>
              </a:spcAft>
              <a:buClr>
                <a:srgbClr val="37BCA7"/>
              </a:buClr>
              <a:buSzPct val="50000"/>
            </a:pPr>
            <a:r>
              <a:rPr kumimoji="1" lang="en-US" altLang="ja-JP" sz="1050" spc="100" dirty="0" smtClean="0">
                <a:latin typeface="Meiryo" panose="020B0604030504040204" pitchFamily="34" charset="-128"/>
                <a:ea typeface="Meiryo" panose="020B0604030504040204" pitchFamily="34" charset="-128"/>
              </a:rPr>
              <a:t>※</a:t>
            </a:r>
            <a:r>
              <a:rPr kumimoji="1" lang="ja-JP" altLang="en-US" sz="1050" spc="100" dirty="0" smtClean="0">
                <a:latin typeface="Meiryo" panose="020B0604030504040204" pitchFamily="34" charset="-128"/>
                <a:ea typeface="Meiryo" panose="020B0604030504040204" pitchFamily="34" charset="-128"/>
              </a:rPr>
              <a:t>　１人当たり５枚以上必要な場合には、必要枚数を記入様式にご記入ください。この場合には申出状況により配布枚数を調整させていただくことがあります。</a:t>
            </a:r>
            <a:endParaRPr kumimoji="1" lang="en-US" altLang="ja-JP" sz="1050" spc="100" dirty="0" smtClean="0">
              <a:latin typeface="Meiryo" panose="020B0604030504040204" pitchFamily="34" charset="-128"/>
              <a:ea typeface="Meiryo" panose="020B0604030504040204" pitchFamily="34" charset="-128"/>
            </a:endParaRPr>
          </a:p>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また、配布希望の申出は１施設等につき１回限りとします。</a:t>
            </a:r>
            <a:endParaRPr kumimoji="1" lang="en-US" altLang="ja-JP" sz="1200" spc="100" dirty="0" smtClean="0">
              <a:latin typeface="Meiryo" panose="020B0604030504040204" pitchFamily="34" charset="-128"/>
              <a:ea typeface="Meiryo" panose="020B0604030504040204" pitchFamily="34" charset="-128"/>
            </a:endParaRPr>
          </a:p>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a:t>
            </a:r>
            <a:r>
              <a:rPr kumimoji="1" lang="ja-JP" altLang="en-US" sz="1200" spc="100" dirty="0">
                <a:latin typeface="Meiryo" panose="020B0604030504040204" pitchFamily="34" charset="-128"/>
                <a:ea typeface="Meiryo" panose="020B0604030504040204" pitchFamily="34" charset="-128"/>
              </a:rPr>
              <a:t>児童福祉施設</a:t>
            </a:r>
            <a:r>
              <a:rPr kumimoji="1" lang="ja-JP" altLang="en-US" sz="1200" spc="100" dirty="0" smtClean="0">
                <a:latin typeface="Meiryo" panose="020B0604030504040204" pitchFamily="34" charset="-128"/>
                <a:ea typeface="Meiryo" panose="020B0604030504040204" pitchFamily="34" charset="-128"/>
              </a:rPr>
              <a:t>は職員数分の配布となります。詳細は</a:t>
            </a:r>
            <a:r>
              <a:rPr kumimoji="1" lang="ja-JP" altLang="en-US" sz="1200" spc="100" dirty="0">
                <a:latin typeface="Meiryo" panose="020B0604030504040204" pitchFamily="34" charset="-128"/>
                <a:ea typeface="Meiryo" panose="020B0604030504040204" pitchFamily="34" charset="-128"/>
                <a:hlinkClick r:id="rId3"/>
              </a:rPr>
              <a:t>こちら</a:t>
            </a:r>
            <a:r>
              <a:rPr kumimoji="1" lang="ja-JP" altLang="en-US" sz="1200" spc="100" dirty="0" smtClean="0">
                <a:latin typeface="Meiryo" panose="020B0604030504040204" pitchFamily="34" charset="-128"/>
                <a:ea typeface="Meiryo" panose="020B0604030504040204" pitchFamily="34" charset="-128"/>
              </a:rPr>
              <a:t>のＰ３をご確認</a:t>
            </a:r>
            <a:r>
              <a:rPr kumimoji="1" lang="ja-JP" altLang="en-US" sz="1200" spc="100" dirty="0">
                <a:latin typeface="Meiryo" panose="020B0604030504040204" pitchFamily="34" charset="-128"/>
                <a:ea typeface="Meiryo" panose="020B0604030504040204" pitchFamily="34" charset="-128"/>
              </a:rPr>
              <a:t>ください</a:t>
            </a:r>
            <a:r>
              <a:rPr kumimoji="1" lang="ja-JP" altLang="en-US" sz="1200" spc="100" dirty="0" smtClean="0">
                <a:latin typeface="Meiryo" panose="020B0604030504040204" pitchFamily="34" charset="-128"/>
                <a:ea typeface="Meiryo" panose="020B0604030504040204" pitchFamily="34" charset="-128"/>
              </a:rPr>
              <a:t>。</a:t>
            </a:r>
            <a:endParaRPr kumimoji="1" lang="ja-JP" altLang="en-US" sz="1200" spc="100" dirty="0">
              <a:latin typeface="Meiryo" panose="020B0604030504040204" pitchFamily="34" charset="-128"/>
              <a:ea typeface="Meiryo" panose="020B0604030504040204" pitchFamily="34" charset="-128"/>
            </a:endParaRPr>
          </a:p>
        </p:txBody>
      </p:sp>
      <p:sp>
        <p:nvSpPr>
          <p:cNvPr id="63" name="正方形/長方形 62">
            <a:extLst>
              <a:ext uri="{FF2B5EF4-FFF2-40B4-BE49-F238E27FC236}">
                <a16:creationId xmlns:a16="http://schemas.microsoft.com/office/drawing/2014/main" xmlns="" id="{9EC6447C-71E9-2546-A528-5F5825246F73}"/>
              </a:ext>
            </a:extLst>
          </p:cNvPr>
          <p:cNvSpPr/>
          <p:nvPr/>
        </p:nvSpPr>
        <p:spPr>
          <a:xfrm>
            <a:off x="440211" y="7151610"/>
            <a:ext cx="5838021" cy="1914370"/>
          </a:xfrm>
          <a:prstGeom prst="rect">
            <a:avLst/>
          </a:prstGeom>
        </p:spPr>
        <p:txBody>
          <a:bodyPr wrap="square">
            <a:spAutoFit/>
          </a:bodyPr>
          <a:lstStyle/>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a:t>
            </a:r>
            <a:r>
              <a:rPr kumimoji="1" lang="en-US" altLang="ja-JP" sz="1200" spc="100" dirty="0" smtClean="0">
                <a:latin typeface="Meiryo" panose="020B0604030504040204" pitchFamily="34" charset="-128"/>
                <a:ea typeface="Meiryo" panose="020B0604030504040204" pitchFamily="34" charset="-128"/>
              </a:rPr>
              <a:t>HP</a:t>
            </a:r>
            <a:r>
              <a:rPr kumimoji="1" lang="ja-JP" altLang="en-US" sz="1200" spc="100" dirty="0">
                <a:latin typeface="Meiryo" panose="020B0604030504040204" pitchFamily="34" charset="-128"/>
                <a:ea typeface="Meiryo" panose="020B0604030504040204" pitchFamily="34" charset="-128"/>
              </a:rPr>
              <a:t>に掲載している様式に必要事項を入力し</a:t>
            </a:r>
            <a:r>
              <a:rPr kumimoji="1" lang="ja-JP" altLang="en-US" sz="1200" spc="100" dirty="0" smtClean="0">
                <a:latin typeface="Meiryo" panose="020B0604030504040204" pitchFamily="34" charset="-128"/>
                <a:ea typeface="Meiryo" panose="020B0604030504040204" pitchFamily="34" charset="-128"/>
              </a:rPr>
              <a:t>、以下メールアドレスまで申出</a:t>
            </a:r>
            <a:r>
              <a:rPr kumimoji="1" lang="ja-JP" altLang="en-US" sz="1200" spc="100" dirty="0">
                <a:latin typeface="Meiryo" panose="020B0604030504040204" pitchFamily="34" charset="-128"/>
                <a:ea typeface="Meiryo" panose="020B0604030504040204" pitchFamily="34" charset="-128"/>
              </a:rPr>
              <a:t>を行ってください。</a:t>
            </a:r>
            <a:endParaRPr kumimoji="1" lang="en-US" altLang="ja-JP" sz="1200" spc="100" dirty="0">
              <a:latin typeface="Meiryo" panose="020B0604030504040204" pitchFamily="34" charset="-128"/>
              <a:ea typeface="Meiryo" panose="020B0604030504040204" pitchFamily="34" charset="-128"/>
            </a:endParaRPr>
          </a:p>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メールアドレス：</a:t>
            </a:r>
            <a:r>
              <a:rPr kumimoji="1" lang="en-US" altLang="ja-JP" spc="100" dirty="0" smtClean="0">
                <a:latin typeface="Meiryo" panose="020B0604030504040204" pitchFamily="34" charset="-128"/>
                <a:ea typeface="Meiryo" panose="020B0604030504040204" pitchFamily="34" charset="-128"/>
                <a:hlinkClick r:id="rId5"/>
              </a:rPr>
              <a:t>maskhaifukibou@mhlw.go.jp</a:t>
            </a:r>
            <a:endParaRPr kumimoji="1" lang="en-US" altLang="ja-JP" sz="1400" spc="100" dirty="0" smtClean="0">
              <a:latin typeface="Meiryo" panose="020B0604030504040204" pitchFamily="34" charset="-128"/>
              <a:ea typeface="Meiryo" panose="020B0604030504040204" pitchFamily="34" charset="-128"/>
            </a:endParaRPr>
          </a:p>
          <a:p>
            <a:pPr>
              <a:spcBef>
                <a:spcPts val="600"/>
              </a:spcBef>
            </a:pPr>
            <a:r>
              <a:rPr kumimoji="1" lang="ja-JP" altLang="en-US" sz="1200" spc="100" dirty="0" smtClean="0">
                <a:latin typeface="Meiryo" panose="020B0604030504040204" pitchFamily="34" charset="-128"/>
                <a:ea typeface="Meiryo" panose="020B0604030504040204" pitchFamily="34" charset="-128"/>
              </a:rPr>
              <a:t>（様式・詳細はこちら）</a:t>
            </a:r>
            <a:r>
              <a:rPr lang="en-US" altLang="ja-JP" sz="1200" dirty="0" smtClean="0">
                <a:latin typeface="+mn-ea"/>
                <a:hlinkClick r:id="rId6"/>
              </a:rPr>
              <a:t>https</a:t>
            </a:r>
            <a:r>
              <a:rPr lang="en-US" altLang="ja-JP" sz="1200" dirty="0">
                <a:latin typeface="+mn-ea"/>
                <a:hlinkClick r:id="rId6"/>
              </a:rPr>
              <a:t>://</a:t>
            </a:r>
            <a:r>
              <a:rPr lang="en-US" altLang="ja-JP" sz="1200" dirty="0" smtClean="0">
                <a:latin typeface="+mn-ea"/>
                <a:hlinkClick r:id="rId6"/>
              </a:rPr>
              <a:t>www.mhlw.go.jp/stf/seisakunitsuite/bunya/mask_haifukibou.html</a:t>
            </a:r>
            <a:endParaRPr lang="en-US" altLang="ja-JP" sz="1200" dirty="0" smtClean="0">
              <a:latin typeface="+mn-ea"/>
            </a:endParaRPr>
          </a:p>
          <a:p>
            <a:pPr>
              <a:spcBef>
                <a:spcPts val="600"/>
              </a:spcBef>
            </a:pPr>
            <a:r>
              <a:rPr kumimoji="1" lang="ja-JP" altLang="en-US" sz="1200" spc="100" dirty="0" smtClean="0">
                <a:latin typeface="Meiryo" panose="020B0604030504040204" pitchFamily="34" charset="-128"/>
                <a:ea typeface="Meiryo" panose="020B0604030504040204" pitchFamily="34" charset="-128"/>
              </a:rPr>
              <a:t>（お問合せ先）</a:t>
            </a:r>
            <a:endParaRPr kumimoji="1" lang="en-US" altLang="ja-JP" sz="1200" spc="100" dirty="0" smtClean="0">
              <a:latin typeface="Meiryo" panose="020B0604030504040204" pitchFamily="34" charset="-128"/>
              <a:ea typeface="Meiryo" panose="020B0604030504040204" pitchFamily="34" charset="-128"/>
            </a:endParaRPr>
          </a:p>
          <a:p>
            <a:pPr indent="176213"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電話番号</a:t>
            </a:r>
            <a:r>
              <a:rPr kumimoji="1" lang="ja-JP" altLang="en-US" sz="1200" spc="100" dirty="0">
                <a:latin typeface="Meiryo" panose="020B0604030504040204" pitchFamily="34" charset="-128"/>
                <a:ea typeface="Meiryo" panose="020B0604030504040204" pitchFamily="34" charset="-128"/>
              </a:rPr>
              <a:t>：</a:t>
            </a:r>
            <a:r>
              <a:rPr kumimoji="1" lang="en-US" altLang="ja-JP" sz="1200" spc="100" dirty="0">
                <a:latin typeface="Meiryo" panose="020B0604030504040204" pitchFamily="34" charset="-128"/>
                <a:ea typeface="Meiryo" panose="020B0604030504040204" pitchFamily="34" charset="-128"/>
              </a:rPr>
              <a:t>0120-829-178</a:t>
            </a:r>
            <a:r>
              <a:rPr kumimoji="1" lang="ja-JP" altLang="en-US" sz="1200" spc="100" dirty="0">
                <a:latin typeface="Meiryo" panose="020B0604030504040204" pitchFamily="34" charset="-128"/>
                <a:ea typeface="Meiryo" panose="020B0604030504040204" pitchFamily="34" charset="-128"/>
              </a:rPr>
              <a:t>（９時～</a:t>
            </a:r>
            <a:r>
              <a:rPr kumimoji="1" lang="en-US" altLang="ja-JP" sz="1200" spc="100" dirty="0">
                <a:latin typeface="Meiryo" panose="020B0604030504040204" pitchFamily="34" charset="-128"/>
                <a:ea typeface="Meiryo" panose="020B0604030504040204" pitchFamily="34" charset="-128"/>
              </a:rPr>
              <a:t>18</a:t>
            </a:r>
            <a:r>
              <a:rPr kumimoji="1" lang="ja-JP" altLang="en-US" sz="1200" spc="100" dirty="0">
                <a:latin typeface="Meiryo" panose="020B0604030504040204" pitchFamily="34" charset="-128"/>
                <a:ea typeface="Meiryo" panose="020B0604030504040204" pitchFamily="34" charset="-128"/>
              </a:rPr>
              <a:t>時、土日祝日も実施</a:t>
            </a:r>
            <a:r>
              <a:rPr kumimoji="1" lang="ja-JP" altLang="en-US" sz="1200" spc="100" dirty="0" smtClean="0">
                <a:latin typeface="Meiryo" panose="020B0604030504040204" pitchFamily="34" charset="-128"/>
                <a:ea typeface="Meiryo" panose="020B0604030504040204" pitchFamily="34" charset="-128"/>
              </a:rPr>
              <a:t>）</a:t>
            </a:r>
            <a:endParaRPr kumimoji="1" lang="en-US" altLang="ja-JP" sz="1200" spc="100" dirty="0">
              <a:latin typeface="Meiryo" panose="020B0604030504040204" pitchFamily="34" charset="-128"/>
              <a:ea typeface="Meiryo" panose="020B0604030504040204" pitchFamily="34" charset="-128"/>
            </a:endParaRPr>
          </a:p>
        </p:txBody>
      </p:sp>
      <p:sp>
        <p:nvSpPr>
          <p:cNvPr id="23" name="円/楕円 91">
            <a:extLst>
              <a:ext uri="{FF2B5EF4-FFF2-40B4-BE49-F238E27FC236}">
                <a16:creationId xmlns:a16="http://schemas.microsoft.com/office/drawing/2014/main" xmlns="" id="{D9610AAC-2A30-E24F-9302-15132A252465}"/>
              </a:ext>
            </a:extLst>
          </p:cNvPr>
          <p:cNvSpPr/>
          <p:nvPr/>
        </p:nvSpPr>
        <p:spPr>
          <a:xfrm>
            <a:off x="282607" y="6760478"/>
            <a:ext cx="324000" cy="324000"/>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Arial" panose="020B0604020202020204" pitchFamily="34" charset="0"/>
                <a:cs typeface="Arial" panose="020B0604020202020204" pitchFamily="34" charset="0"/>
              </a:rPr>
              <a:t>４</a:t>
            </a:r>
            <a:endParaRPr kumimoji="1" lang="ja-JP" altLang="en-US" dirty="0">
              <a:solidFill>
                <a:schemeClr val="bg1"/>
              </a:solidFill>
              <a:latin typeface="Arial" panose="020B0604020202020204" pitchFamily="34" charset="0"/>
              <a:cs typeface="Arial" panose="020B0604020202020204" pitchFamily="34" charset="0"/>
            </a:endParaRPr>
          </a:p>
        </p:txBody>
      </p:sp>
      <p:grpSp>
        <p:nvGrpSpPr>
          <p:cNvPr id="6" name="グループ化 5"/>
          <p:cNvGrpSpPr/>
          <p:nvPr/>
        </p:nvGrpSpPr>
        <p:grpSpPr>
          <a:xfrm>
            <a:off x="279210" y="9034879"/>
            <a:ext cx="6225192" cy="484305"/>
            <a:chOff x="315687" y="8991937"/>
            <a:chExt cx="6144622" cy="566991"/>
          </a:xfrm>
        </p:grpSpPr>
        <p:sp>
          <p:nvSpPr>
            <p:cNvPr id="86" name="角丸四角形 85">
              <a:extLst>
                <a:ext uri="{FF2B5EF4-FFF2-40B4-BE49-F238E27FC236}">
                  <a16:creationId xmlns:a16="http://schemas.microsoft.com/office/drawing/2014/main" xmlns="" id="{5409B97A-E32B-5848-884A-E8A39CE7DB65}"/>
                </a:ext>
              </a:extLst>
            </p:cNvPr>
            <p:cNvSpPr/>
            <p:nvPr/>
          </p:nvSpPr>
          <p:spPr>
            <a:xfrm>
              <a:off x="315687" y="8991937"/>
              <a:ext cx="6144622" cy="566991"/>
            </a:xfrm>
            <a:prstGeom prst="roundRect">
              <a:avLst>
                <a:gd name="adj" fmla="val 10914"/>
              </a:avLst>
            </a:prstGeom>
            <a:solidFill>
              <a:srgbClr val="FFFF00"/>
            </a:solid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108000" tIns="0" rIns="36000" bIns="36000" rtlCol="0" anchor="ctr"/>
            <a:lstStyle/>
            <a:p>
              <a:pPr algn="just">
                <a:lnSpc>
                  <a:spcPct val="130000"/>
                </a:lnSpc>
              </a:pPr>
              <a:endParaRPr lang="en-US" altLang="ja-JP" sz="1500" spc="300" dirty="0">
                <a:solidFill>
                  <a:srgbClr val="343433"/>
                </a:solidFill>
                <a:latin typeface="Meiryo UI" panose="020B0604030504040204" pitchFamily="34" charset="-128"/>
                <a:ea typeface="Meiryo UI" panose="020B0604030504040204" pitchFamily="34" charset="-128"/>
              </a:endParaRPr>
            </a:p>
          </p:txBody>
        </p:sp>
        <p:pic>
          <p:nvPicPr>
            <p:cNvPr id="25" name="コンテンツ プレースホルダー 9" descr="警告">
              <a:extLst>
                <a:ext uri="{FF2B5EF4-FFF2-40B4-BE49-F238E27FC236}">
                  <a16:creationId xmlns:a16="http://schemas.microsoft.com/office/drawing/2014/main" xmlns="" id="{6373C4E7-CA01-704F-A95C-0A2FBEF45DC8}"/>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56696" y="9028541"/>
              <a:ext cx="413938" cy="413938"/>
            </a:xfrm>
            <a:prstGeom prst="rect">
              <a:avLst/>
            </a:prstGeom>
            <a:ln>
              <a:noFill/>
            </a:ln>
            <a:effectLst>
              <a:outerShdw blurRad="292100" dist="139700" dir="2700000" algn="tl" rotWithShape="0">
                <a:srgbClr val="333333">
                  <a:alpha val="65000"/>
                </a:srgbClr>
              </a:outerShdw>
            </a:effectLst>
          </p:spPr>
        </p:pic>
        <p:sp>
          <p:nvSpPr>
            <p:cNvPr id="2" name="テキスト ボックス 1"/>
            <p:cNvSpPr txBox="1"/>
            <p:nvPr/>
          </p:nvSpPr>
          <p:spPr>
            <a:xfrm>
              <a:off x="1140092" y="8991937"/>
              <a:ext cx="5239608" cy="528475"/>
            </a:xfrm>
            <a:prstGeom prst="rect">
              <a:avLst/>
            </a:prstGeom>
            <a:noFill/>
          </p:spPr>
          <p:txBody>
            <a:bodyPr wrap="square" rtlCol="0">
              <a:spAutoFit/>
            </a:bodyPr>
            <a:lstStyle/>
            <a:p>
              <a:pPr>
                <a:lnSpc>
                  <a:spcPts val="1400"/>
                </a:lnSpc>
              </a:pPr>
              <a:r>
                <a:rPr lang="ja-JP" altLang="en-US" sz="1200" b="1" spc="300" dirty="0" smtClean="0">
                  <a:solidFill>
                    <a:srgbClr val="343433"/>
                  </a:solidFill>
                  <a:latin typeface="Meiryo UI" panose="020B0604030504040204" pitchFamily="34" charset="-128"/>
                  <a:ea typeface="Meiryo UI" panose="020B0604030504040204" pitchFamily="34" charset="-128"/>
                </a:rPr>
                <a:t>送料や手数料など、どのような名目であれ、マスク</a:t>
              </a:r>
              <a:r>
                <a:rPr lang="ja-JP" altLang="en-US" sz="1200" b="1" spc="300" dirty="0">
                  <a:solidFill>
                    <a:srgbClr val="343433"/>
                  </a:solidFill>
                  <a:latin typeface="Meiryo UI" panose="020B0604030504040204" pitchFamily="34" charset="-128"/>
                  <a:ea typeface="Meiryo UI" panose="020B0604030504040204" pitchFamily="34" charset="-128"/>
                </a:rPr>
                <a:t>の配布に</a:t>
              </a:r>
              <a:r>
                <a:rPr lang="ja-JP" altLang="en-US" sz="1200" b="1" spc="300" dirty="0" smtClean="0">
                  <a:solidFill>
                    <a:srgbClr val="343433"/>
                  </a:solidFill>
                  <a:latin typeface="Meiryo UI" panose="020B0604030504040204" pitchFamily="34" charset="-128"/>
                  <a:ea typeface="Meiryo UI" panose="020B0604030504040204" pitchFamily="34" charset="-128"/>
                </a:rPr>
                <a:t>関して費用の負担をお願いすることはありません。ご注意ください。</a:t>
              </a:r>
              <a:endParaRPr kumimoji="1" lang="ja-JP" altLang="en-US" sz="1200" b="1" dirty="0"/>
            </a:p>
          </p:txBody>
        </p:sp>
      </p:grpSp>
      <p:sp>
        <p:nvSpPr>
          <p:cNvPr id="28" name="タイトル 1">
            <a:extLst>
              <a:ext uri="{FF2B5EF4-FFF2-40B4-BE49-F238E27FC236}">
                <a16:creationId xmlns:a16="http://schemas.microsoft.com/office/drawing/2014/main" xmlns="" id="{03BEBBF9-5B9B-0541-B088-BDD5F8AB678D}"/>
              </a:ext>
            </a:extLst>
          </p:cNvPr>
          <p:cNvSpPr txBox="1">
            <a:spLocks/>
          </p:cNvSpPr>
          <p:nvPr/>
        </p:nvSpPr>
        <p:spPr>
          <a:xfrm>
            <a:off x="585259" y="718123"/>
            <a:ext cx="5600700" cy="79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a:lstStyle>
          <a:p>
            <a:pPr algn="ctr"/>
            <a:r>
              <a:rPr lang="ja-JP" altLang="en-US" spc="300" dirty="0" smtClean="0">
                <a:latin typeface="Meiryo" panose="020B0604030504040204" pitchFamily="34" charset="-128"/>
                <a:ea typeface="Meiryo" panose="020B0604030504040204" pitchFamily="34" charset="-128"/>
              </a:rPr>
              <a:t>布マスクの配布を希望される場合、申出をお願いします。</a:t>
            </a:r>
            <a:endParaRPr lang="ja-JP" altLang="en-US" sz="2800" spc="3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68850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a:extLst>
              <a:ext uri="{FF2B5EF4-FFF2-40B4-BE49-F238E27FC236}">
                <a16:creationId xmlns:a16="http://schemas.microsoft.com/office/drawing/2014/main" xmlns="" id="{1346FDA8-F1AA-DA49-883D-04D6B5EF4F8B}"/>
              </a:ext>
            </a:extLst>
          </p:cNvPr>
          <p:cNvSpPr/>
          <p:nvPr/>
        </p:nvSpPr>
        <p:spPr>
          <a:xfrm>
            <a:off x="-1" y="-30483"/>
            <a:ext cx="6857999" cy="69342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9" name="タイトル 1">
            <a:extLst>
              <a:ext uri="{FF2B5EF4-FFF2-40B4-BE49-F238E27FC236}">
                <a16:creationId xmlns:a16="http://schemas.microsoft.com/office/drawing/2014/main" xmlns="" id="{03BEBBF9-5B9B-0541-B088-BDD5F8AB678D}"/>
              </a:ext>
            </a:extLst>
          </p:cNvPr>
          <p:cNvSpPr txBox="1">
            <a:spLocks/>
          </p:cNvSpPr>
          <p:nvPr/>
        </p:nvSpPr>
        <p:spPr>
          <a:xfrm>
            <a:off x="315688" y="-182780"/>
            <a:ext cx="6247280" cy="79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a:lstStyle>
          <a:p>
            <a:pPr algn="ctr"/>
            <a:r>
              <a:rPr lang="ja-JP" altLang="en-US" spc="300" dirty="0" smtClean="0">
                <a:solidFill>
                  <a:schemeClr val="bg1"/>
                </a:solidFill>
                <a:latin typeface="Meiryo" panose="020B0604030504040204" pitchFamily="34" charset="-128"/>
                <a:ea typeface="Meiryo" panose="020B0604030504040204" pitchFamily="34" charset="-128"/>
              </a:rPr>
              <a:t>布製マスクの配布希望の申出方法</a:t>
            </a:r>
            <a:endParaRPr lang="ja-JP" altLang="en-US" sz="2800" spc="300" dirty="0">
              <a:solidFill>
                <a:schemeClr val="bg1"/>
              </a:solidFill>
              <a:latin typeface="Meiryo" panose="020B0604030504040204" pitchFamily="34" charset="-128"/>
              <a:ea typeface="Meiryo" panose="020B0604030504040204" pitchFamily="34" charset="-128"/>
            </a:endParaRPr>
          </a:p>
        </p:txBody>
      </p:sp>
      <p:sp>
        <p:nvSpPr>
          <p:cNvPr id="69" name="正方形/長方形 68">
            <a:extLst>
              <a:ext uri="{FF2B5EF4-FFF2-40B4-BE49-F238E27FC236}">
                <a16:creationId xmlns:a16="http://schemas.microsoft.com/office/drawing/2014/main" xmlns="" id="{9EC6447C-71E9-2546-A528-5F5825246F73}"/>
              </a:ext>
            </a:extLst>
          </p:cNvPr>
          <p:cNvSpPr/>
          <p:nvPr/>
        </p:nvSpPr>
        <p:spPr>
          <a:xfrm>
            <a:off x="726088" y="1219981"/>
            <a:ext cx="5656600" cy="723275"/>
          </a:xfrm>
          <a:prstGeom prst="rect">
            <a:avLst/>
          </a:prstGeom>
          <a:ln>
            <a:solidFill>
              <a:schemeClr val="tx1"/>
            </a:solidFill>
          </a:ln>
        </p:spPr>
        <p:txBody>
          <a:bodyPr wrap="square">
            <a:spAutoFit/>
          </a:bodyPr>
          <a:lstStyle/>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ホームページへアクセス</a:t>
            </a:r>
            <a:endParaRPr kumimoji="1" lang="en-US" altLang="ja-JP" sz="1200" spc="100" dirty="0" smtClean="0">
              <a:latin typeface="Meiryo" panose="020B0604030504040204" pitchFamily="34" charset="-128"/>
              <a:ea typeface="Meiryo" panose="020B0604030504040204" pitchFamily="34" charset="-128"/>
            </a:endParaRPr>
          </a:p>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a:t>
            </a:r>
            <a:r>
              <a:rPr lang="en-US" altLang="ja-JP" sz="1200" dirty="0">
                <a:latin typeface="+mn-ea"/>
                <a:hlinkClick r:id="rId2"/>
              </a:rPr>
              <a:t>https://</a:t>
            </a:r>
            <a:r>
              <a:rPr lang="en-US" altLang="ja-JP" sz="1200" dirty="0" smtClean="0">
                <a:latin typeface="+mn-ea"/>
                <a:hlinkClick r:id="rId2"/>
              </a:rPr>
              <a:t>www.mhlw.go.jp/stf/seisakunitsuite/bunya/mask_haifukibou.html</a:t>
            </a:r>
            <a:r>
              <a:rPr kumimoji="1" lang="ja-JP" altLang="en-US" sz="1200" spc="100" dirty="0" smtClean="0">
                <a:latin typeface="Meiryo" panose="020B0604030504040204" pitchFamily="34" charset="-128"/>
                <a:ea typeface="Meiryo" panose="020B0604030504040204" pitchFamily="34" charset="-128"/>
              </a:rPr>
              <a:t>）</a:t>
            </a:r>
            <a:endParaRPr kumimoji="1" lang="en-US" altLang="ja-JP" sz="1200" spc="100" dirty="0">
              <a:latin typeface="Meiryo" panose="020B0604030504040204" pitchFamily="34" charset="-128"/>
              <a:ea typeface="Meiryo" panose="020B0604030504040204" pitchFamily="34" charset="-128"/>
            </a:endParaRPr>
          </a:p>
        </p:txBody>
      </p:sp>
      <p:pic>
        <p:nvPicPr>
          <p:cNvPr id="73" name="図 72">
            <a:extLst>
              <a:ext uri="{FF2B5EF4-FFF2-40B4-BE49-F238E27FC236}">
                <a16:creationId xmlns:a16="http://schemas.microsoft.com/office/drawing/2014/main" xmlns="" id="{257893FA-6000-7C4E-ADD7-B4E8346B6B3C}"/>
              </a:ext>
            </a:extLst>
          </p:cNvPr>
          <p:cNvPicPr>
            <a:picLocks noChangeAspect="1"/>
          </p:cNvPicPr>
          <p:nvPr/>
        </p:nvPicPr>
        <p:blipFill>
          <a:blip r:embed="rId3"/>
          <a:stretch>
            <a:fillRect/>
          </a:stretch>
        </p:blipFill>
        <p:spPr>
          <a:xfrm>
            <a:off x="372883" y="9592494"/>
            <a:ext cx="201754" cy="227328"/>
          </a:xfrm>
          <a:prstGeom prst="rect">
            <a:avLst/>
          </a:prstGeom>
        </p:spPr>
      </p:pic>
      <p:sp>
        <p:nvSpPr>
          <p:cNvPr id="74" name="テキスト ボックス 73">
            <a:extLst>
              <a:ext uri="{FF2B5EF4-FFF2-40B4-BE49-F238E27FC236}">
                <a16:creationId xmlns:a16="http://schemas.microsoft.com/office/drawing/2014/main" xmlns="" id="{8384EB1E-24BE-1E43-9E38-FDCD0FEA0650}"/>
              </a:ext>
            </a:extLst>
          </p:cNvPr>
          <p:cNvSpPr txBox="1"/>
          <p:nvPr/>
        </p:nvSpPr>
        <p:spPr>
          <a:xfrm>
            <a:off x="626475" y="9628216"/>
            <a:ext cx="793749" cy="184666"/>
          </a:xfrm>
          <a:prstGeom prst="rect">
            <a:avLst/>
          </a:prstGeom>
          <a:noFill/>
        </p:spPr>
        <p:txBody>
          <a:bodyPr wrap="square" lIns="0" tIns="0" rIns="0" bIns="0" rtlCol="0">
            <a:spAutoFit/>
          </a:bodyPr>
          <a:lstStyle/>
          <a:p>
            <a:r>
              <a:rPr kumimoji="1" lang="ja-JP" altLang="en-US" sz="1200">
                <a:latin typeface="Meiryo UI" panose="020B0604030504040204" pitchFamily="34" charset="-128"/>
                <a:ea typeface="Meiryo UI" panose="020B0604030504040204" pitchFamily="34" charset="-128"/>
              </a:rPr>
              <a:t>厚生労働省</a:t>
            </a:r>
          </a:p>
        </p:txBody>
      </p:sp>
      <p:sp>
        <p:nvSpPr>
          <p:cNvPr id="83" name="テキスト ボックス 82">
            <a:extLst>
              <a:ext uri="{FF2B5EF4-FFF2-40B4-BE49-F238E27FC236}">
                <a16:creationId xmlns:a16="http://schemas.microsoft.com/office/drawing/2014/main" xmlns="" id="{75D8B23B-56D0-014F-AAE8-2BF6E102BC9E}"/>
              </a:ext>
            </a:extLst>
          </p:cNvPr>
          <p:cNvSpPr txBox="1"/>
          <p:nvPr/>
        </p:nvSpPr>
        <p:spPr>
          <a:xfrm>
            <a:off x="1503151" y="9659779"/>
            <a:ext cx="2289132" cy="246221"/>
          </a:xfrm>
          <a:prstGeom prst="rect">
            <a:avLst/>
          </a:prstGeom>
          <a:noFill/>
        </p:spPr>
        <p:txBody>
          <a:bodyPr wrap="square" lIns="0" tIns="0" rIns="0" bIns="0" rtlCol="0">
            <a:spAutoFit/>
          </a:bodyPr>
          <a:lstStyle/>
          <a:p>
            <a:r>
              <a:rPr lang="ja-JP" altLang="ja-JP" sz="1000" dirty="0"/>
              <a:t>マスク等物資対策班（布マスク担当）</a:t>
            </a:r>
          </a:p>
          <a:p>
            <a:endParaRPr kumimoji="1" lang="ja-JP" altLang="en-US" sz="600" b="1" dirty="0">
              <a:latin typeface="+mn-ea"/>
              <a:cs typeface="Arial" panose="020B0604020202020204" pitchFamily="34" charset="0"/>
            </a:endParaRPr>
          </a:p>
        </p:txBody>
      </p:sp>
      <p:cxnSp>
        <p:nvCxnSpPr>
          <p:cNvPr id="84" name="直線コネクタ 83">
            <a:extLst>
              <a:ext uri="{FF2B5EF4-FFF2-40B4-BE49-F238E27FC236}">
                <a16:creationId xmlns:a16="http://schemas.microsoft.com/office/drawing/2014/main" xmlns="" id="{A0454B26-3587-054D-96A8-432FFBB32E12}"/>
              </a:ext>
            </a:extLst>
          </p:cNvPr>
          <p:cNvCxnSpPr>
            <a:cxnSpLocks/>
          </p:cNvCxnSpPr>
          <p:nvPr/>
        </p:nvCxnSpPr>
        <p:spPr>
          <a:xfrm>
            <a:off x="282556" y="9505239"/>
            <a:ext cx="6136923" cy="0"/>
          </a:xfrm>
          <a:prstGeom prst="line">
            <a:avLst/>
          </a:prstGeom>
          <a:ln w="12700">
            <a:solidFill>
              <a:srgbClr val="CFCAC4"/>
            </a:solidFill>
            <a:beve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xmlns="" id="{9EC6447C-71E9-2546-A528-5F5825246F73}"/>
              </a:ext>
            </a:extLst>
          </p:cNvPr>
          <p:cNvSpPr/>
          <p:nvPr/>
        </p:nvSpPr>
        <p:spPr>
          <a:xfrm>
            <a:off x="734715" y="2096551"/>
            <a:ext cx="5644967" cy="907941"/>
          </a:xfrm>
          <a:prstGeom prst="rect">
            <a:avLst/>
          </a:prstGeom>
          <a:ln>
            <a:solidFill>
              <a:schemeClr val="tx1"/>
            </a:solidFill>
          </a:ln>
        </p:spPr>
        <p:txBody>
          <a:bodyPr wrap="square" anchor="ctr">
            <a:spAutoFit/>
          </a:bodyPr>
          <a:lstStyle/>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申請様式をダウンロードし、</a:t>
            </a:r>
            <a:endParaRPr kumimoji="1" lang="en-US" altLang="ja-JP" sz="1200" spc="100" dirty="0" smtClean="0">
              <a:latin typeface="Meiryo" panose="020B0604030504040204" pitchFamily="34" charset="-128"/>
              <a:ea typeface="Meiryo" panose="020B0604030504040204" pitchFamily="34" charset="-128"/>
            </a:endParaRPr>
          </a:p>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①</a:t>
            </a:r>
            <a:r>
              <a:rPr kumimoji="1" lang="ja-JP" altLang="en-US" sz="1200" spc="100" dirty="0">
                <a:latin typeface="Meiryo" panose="020B0604030504040204" pitchFamily="34" charset="-128"/>
                <a:ea typeface="Meiryo" panose="020B0604030504040204" pitchFamily="34" charset="-128"/>
              </a:rPr>
              <a:t>施設・事業所の種類、②施設名、③住所、③電話番号、④人数、⑤必要配布</a:t>
            </a:r>
            <a:r>
              <a:rPr kumimoji="1" lang="ja-JP" altLang="en-US" sz="1200" spc="100" dirty="0" smtClean="0">
                <a:latin typeface="Meiryo" panose="020B0604030504040204" pitchFamily="34" charset="-128"/>
                <a:ea typeface="Meiryo" panose="020B0604030504040204" pitchFamily="34" charset="-128"/>
              </a:rPr>
              <a:t>枚数など必要事項を記入</a:t>
            </a:r>
            <a:endParaRPr kumimoji="1" lang="en-US" altLang="ja-JP" sz="1200" spc="100" dirty="0" smtClean="0">
              <a:latin typeface="Meiryo" panose="020B0604030504040204" pitchFamily="34" charset="-128"/>
              <a:ea typeface="Meiryo" panose="020B0604030504040204" pitchFamily="34" charset="-128"/>
            </a:endParaRPr>
          </a:p>
        </p:txBody>
      </p:sp>
      <p:sp>
        <p:nvSpPr>
          <p:cNvPr id="30" name="正方形/長方形 29">
            <a:extLst>
              <a:ext uri="{FF2B5EF4-FFF2-40B4-BE49-F238E27FC236}">
                <a16:creationId xmlns:a16="http://schemas.microsoft.com/office/drawing/2014/main" xmlns="" id="{9EC6447C-71E9-2546-A528-5F5825246F73}"/>
              </a:ext>
            </a:extLst>
          </p:cNvPr>
          <p:cNvSpPr/>
          <p:nvPr/>
        </p:nvSpPr>
        <p:spPr>
          <a:xfrm>
            <a:off x="726367" y="3199658"/>
            <a:ext cx="5644968" cy="723275"/>
          </a:xfrm>
          <a:prstGeom prst="rect">
            <a:avLst/>
          </a:prstGeom>
          <a:ln>
            <a:solidFill>
              <a:schemeClr val="tx1"/>
            </a:solidFill>
          </a:ln>
        </p:spPr>
        <p:txBody>
          <a:bodyPr wrap="square">
            <a:spAutoFit/>
          </a:bodyPr>
          <a:lstStyle/>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様式を以下のメールアドレスに送付</a:t>
            </a:r>
            <a:endParaRPr kumimoji="1" lang="en-US" altLang="ja-JP" sz="1200" spc="100" dirty="0" smtClean="0">
              <a:latin typeface="Meiryo" panose="020B0604030504040204" pitchFamily="34" charset="-128"/>
              <a:ea typeface="Meiryo" panose="020B0604030504040204" pitchFamily="34" charset="-128"/>
            </a:endParaRPr>
          </a:p>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メールアドレス：</a:t>
            </a:r>
            <a:r>
              <a:rPr kumimoji="1" lang="en-US" altLang="ja-JP" sz="1200" spc="100" dirty="0" smtClean="0">
                <a:latin typeface="Meiryo" panose="020B0604030504040204" pitchFamily="34" charset="-128"/>
                <a:ea typeface="Meiryo" panose="020B0604030504040204" pitchFamily="34" charset="-128"/>
                <a:hlinkClick r:id="rId4"/>
              </a:rPr>
              <a:t>maskhaifukibou@mhlw.go.jp</a:t>
            </a:r>
            <a:endParaRPr kumimoji="1" lang="en-US" altLang="ja-JP" sz="1200" spc="100" dirty="0">
              <a:latin typeface="Meiryo" panose="020B0604030504040204" pitchFamily="34" charset="-128"/>
              <a:ea typeface="Meiryo" panose="020B0604030504040204" pitchFamily="34" charset="-128"/>
            </a:endParaRPr>
          </a:p>
        </p:txBody>
      </p:sp>
      <p:sp>
        <p:nvSpPr>
          <p:cNvPr id="36" name="二等辺三角形 35"/>
          <p:cNvSpPr/>
          <p:nvPr/>
        </p:nvSpPr>
        <p:spPr>
          <a:xfrm rot="10800000">
            <a:off x="2886361" y="4614417"/>
            <a:ext cx="1324708" cy="1540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xmlns="" id="{9EC6447C-71E9-2546-A528-5F5825246F73}"/>
              </a:ext>
            </a:extLst>
          </p:cNvPr>
          <p:cNvSpPr/>
          <p:nvPr/>
        </p:nvSpPr>
        <p:spPr>
          <a:xfrm>
            <a:off x="632249" y="4236964"/>
            <a:ext cx="5663839" cy="340093"/>
          </a:xfrm>
          <a:prstGeom prst="rect">
            <a:avLst/>
          </a:prstGeom>
          <a:solidFill>
            <a:srgbClr val="B9EEEC"/>
          </a:solidFill>
          <a:ln>
            <a:noFill/>
          </a:ln>
        </p:spPr>
        <p:txBody>
          <a:bodyPr wrap="square">
            <a:spAutoFit/>
          </a:bodyPr>
          <a:lstStyle/>
          <a:p>
            <a:pPr algn="ctr" defTabSz="914400">
              <a:lnSpc>
                <a:spcPct val="120000"/>
              </a:lnSpc>
              <a:spcAft>
                <a:spcPts val="600"/>
              </a:spcAft>
              <a:buClr>
                <a:srgbClr val="37BCA7"/>
              </a:buClr>
              <a:buSzPct val="50000"/>
            </a:pPr>
            <a:r>
              <a:rPr kumimoji="1" lang="ja-JP" altLang="en-US" sz="1400" spc="100" dirty="0" smtClean="0">
                <a:latin typeface="Meiryo" panose="020B0604030504040204" pitchFamily="34" charset="-128"/>
                <a:ea typeface="Meiryo" panose="020B0604030504040204" pitchFamily="34" charset="-128"/>
              </a:rPr>
              <a:t>申出</a:t>
            </a:r>
            <a:endParaRPr kumimoji="1" lang="en-US" altLang="ja-JP" sz="1400" spc="100" dirty="0" smtClean="0">
              <a:latin typeface="Meiryo" panose="020B0604030504040204" pitchFamily="34" charset="-128"/>
              <a:ea typeface="Meiryo" panose="020B0604030504040204" pitchFamily="34" charset="-128"/>
            </a:endParaRPr>
          </a:p>
        </p:txBody>
      </p:sp>
      <p:sp>
        <p:nvSpPr>
          <p:cNvPr id="38" name="正方形/長方形 37">
            <a:extLst>
              <a:ext uri="{FF2B5EF4-FFF2-40B4-BE49-F238E27FC236}">
                <a16:creationId xmlns:a16="http://schemas.microsoft.com/office/drawing/2014/main" xmlns="" id="{9EC6447C-71E9-2546-A528-5F5825246F73}"/>
              </a:ext>
            </a:extLst>
          </p:cNvPr>
          <p:cNvSpPr/>
          <p:nvPr/>
        </p:nvSpPr>
        <p:spPr>
          <a:xfrm>
            <a:off x="652108" y="4860897"/>
            <a:ext cx="5663839" cy="569387"/>
          </a:xfrm>
          <a:prstGeom prst="rect">
            <a:avLst/>
          </a:prstGeom>
          <a:ln>
            <a:solidFill>
              <a:schemeClr val="tx1"/>
            </a:solidFill>
          </a:ln>
        </p:spPr>
        <p:txBody>
          <a:bodyPr wrap="square">
            <a:spAutoFit/>
          </a:bodyPr>
          <a:lstStyle/>
          <a:p>
            <a:pPr algn="ctr" defTabSz="914400">
              <a:spcAft>
                <a:spcPts val="600"/>
              </a:spcAft>
              <a:buClr>
                <a:srgbClr val="37BCA7"/>
              </a:buClr>
              <a:buSzPct val="50000"/>
            </a:pPr>
            <a:r>
              <a:rPr kumimoji="1" lang="ja-JP" altLang="en-US" sz="1400" spc="100" dirty="0" smtClean="0">
                <a:latin typeface="Meiryo" panose="020B0604030504040204" pitchFamily="34" charset="-128"/>
                <a:ea typeface="Meiryo" panose="020B0604030504040204" pitchFamily="34" charset="-128"/>
              </a:rPr>
              <a:t>厚生労働省で、申出内容を確認</a:t>
            </a:r>
            <a:endParaRPr kumimoji="1" lang="en-US" altLang="ja-JP" sz="1400" spc="100" dirty="0" smtClean="0">
              <a:latin typeface="Meiryo" panose="020B0604030504040204" pitchFamily="34" charset="-128"/>
              <a:ea typeface="Meiryo" panose="020B0604030504040204" pitchFamily="34" charset="-128"/>
            </a:endParaRPr>
          </a:p>
          <a:p>
            <a:pPr algn="ctr" defTabSz="914400">
              <a:spcAft>
                <a:spcPts val="600"/>
              </a:spcAft>
              <a:buClr>
                <a:srgbClr val="37BCA7"/>
              </a:buClr>
              <a:buSzPct val="50000"/>
            </a:pPr>
            <a:r>
              <a:rPr kumimoji="1" lang="en-US" altLang="ja-JP" sz="1200" spc="100" dirty="0" smtClean="0">
                <a:latin typeface="Meiryo" panose="020B0604030504040204" pitchFamily="34" charset="-128"/>
                <a:ea typeface="Meiryo" panose="020B0604030504040204" pitchFamily="34" charset="-128"/>
              </a:rPr>
              <a:t>※</a:t>
            </a:r>
            <a:r>
              <a:rPr kumimoji="1" lang="ja-JP" altLang="en-US" sz="1200" spc="100" dirty="0" smtClean="0">
                <a:latin typeface="Meiryo" panose="020B0604030504040204" pitchFamily="34" charset="-128"/>
                <a:ea typeface="Meiryo" panose="020B0604030504040204" pitchFamily="34" charset="-128"/>
              </a:rPr>
              <a:t>確認のためのお問合せをさせていただく場合があります。</a:t>
            </a:r>
            <a:endParaRPr kumimoji="1" lang="en-US" altLang="ja-JP" sz="1200" spc="100" dirty="0">
              <a:latin typeface="Meiryo" panose="020B0604030504040204" pitchFamily="34" charset="-128"/>
              <a:ea typeface="Meiryo" panose="020B0604030504040204" pitchFamily="34" charset="-128"/>
            </a:endParaRPr>
          </a:p>
        </p:txBody>
      </p:sp>
      <p:sp>
        <p:nvSpPr>
          <p:cNvPr id="40" name="正方形/長方形 39">
            <a:extLst>
              <a:ext uri="{FF2B5EF4-FFF2-40B4-BE49-F238E27FC236}">
                <a16:creationId xmlns:a16="http://schemas.microsoft.com/office/drawing/2014/main" xmlns="" id="{9EC6447C-71E9-2546-A528-5F5825246F73}"/>
              </a:ext>
            </a:extLst>
          </p:cNvPr>
          <p:cNvSpPr/>
          <p:nvPr/>
        </p:nvSpPr>
        <p:spPr>
          <a:xfrm>
            <a:off x="638280" y="5748039"/>
            <a:ext cx="5663840" cy="340093"/>
          </a:xfrm>
          <a:prstGeom prst="rect">
            <a:avLst/>
          </a:prstGeom>
          <a:solidFill>
            <a:srgbClr val="B9EEEC"/>
          </a:solidFill>
          <a:ln>
            <a:noFill/>
          </a:ln>
        </p:spPr>
        <p:txBody>
          <a:bodyPr wrap="square">
            <a:spAutoFit/>
          </a:bodyPr>
          <a:lstStyle/>
          <a:p>
            <a:pPr algn="ctr" defTabSz="914400">
              <a:lnSpc>
                <a:spcPct val="120000"/>
              </a:lnSpc>
              <a:spcAft>
                <a:spcPts val="600"/>
              </a:spcAft>
              <a:buClr>
                <a:srgbClr val="37BCA7"/>
              </a:buClr>
              <a:buSzPct val="50000"/>
            </a:pPr>
            <a:r>
              <a:rPr kumimoji="1" lang="ja-JP" altLang="en-US" sz="1400" spc="100" dirty="0" smtClean="0">
                <a:latin typeface="Meiryo" panose="020B0604030504040204" pitchFamily="34" charset="-128"/>
                <a:ea typeface="Meiryo" panose="020B0604030504040204" pitchFamily="34" charset="-128"/>
              </a:rPr>
              <a:t>申出から３週間程度で配布予定</a:t>
            </a:r>
            <a:endParaRPr kumimoji="1" lang="en-US" altLang="ja-JP" sz="1400" spc="100" dirty="0">
              <a:latin typeface="Meiryo" panose="020B0604030504040204" pitchFamily="34" charset="-128"/>
              <a:ea typeface="Meiryo" panose="020B0604030504040204" pitchFamily="34" charset="-128"/>
            </a:endParaRPr>
          </a:p>
        </p:txBody>
      </p:sp>
      <p:sp>
        <p:nvSpPr>
          <p:cNvPr id="41" name="円/楕円 51">
            <a:extLst>
              <a:ext uri="{FF2B5EF4-FFF2-40B4-BE49-F238E27FC236}">
                <a16:creationId xmlns:a16="http://schemas.microsoft.com/office/drawing/2014/main" xmlns="" id="{48839CA6-03CE-E949-9F36-8C643C32A35F}"/>
              </a:ext>
            </a:extLst>
          </p:cNvPr>
          <p:cNvSpPr/>
          <p:nvPr/>
        </p:nvSpPr>
        <p:spPr>
          <a:xfrm>
            <a:off x="121312" y="1275695"/>
            <a:ext cx="446289" cy="446344"/>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bg1"/>
                </a:solidFill>
                <a:latin typeface="Arial" panose="020B0604020202020204" pitchFamily="34" charset="0"/>
                <a:cs typeface="Arial" panose="020B0604020202020204" pitchFamily="34" charset="0"/>
              </a:rPr>
              <a:t>1</a:t>
            </a:r>
            <a:endParaRPr kumimoji="1" lang="ja-JP" altLang="en-US" dirty="0">
              <a:solidFill>
                <a:schemeClr val="bg1"/>
              </a:solidFill>
              <a:latin typeface="Arial" panose="020B0604020202020204" pitchFamily="34" charset="0"/>
              <a:cs typeface="Arial" panose="020B0604020202020204" pitchFamily="34" charset="0"/>
            </a:endParaRPr>
          </a:p>
        </p:txBody>
      </p:sp>
      <p:sp>
        <p:nvSpPr>
          <p:cNvPr id="42" name="円/楕円 52">
            <a:extLst>
              <a:ext uri="{FF2B5EF4-FFF2-40B4-BE49-F238E27FC236}">
                <a16:creationId xmlns:a16="http://schemas.microsoft.com/office/drawing/2014/main" xmlns="" id="{CA8B42F6-C507-144E-95B1-4A9557BF8C9D}"/>
              </a:ext>
            </a:extLst>
          </p:cNvPr>
          <p:cNvSpPr/>
          <p:nvPr/>
        </p:nvSpPr>
        <p:spPr>
          <a:xfrm>
            <a:off x="121312" y="2297033"/>
            <a:ext cx="446289" cy="446344"/>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bg1"/>
                </a:solidFill>
                <a:latin typeface="Arial" panose="020B0604020202020204" pitchFamily="34" charset="0"/>
                <a:cs typeface="Arial" panose="020B0604020202020204" pitchFamily="34" charset="0"/>
              </a:rPr>
              <a:t>2</a:t>
            </a:r>
            <a:endParaRPr kumimoji="1" lang="ja-JP" altLang="en-US" dirty="0">
              <a:solidFill>
                <a:schemeClr val="bg1"/>
              </a:solidFill>
              <a:latin typeface="Arial" panose="020B0604020202020204" pitchFamily="34" charset="0"/>
              <a:cs typeface="Arial" panose="020B0604020202020204" pitchFamily="34" charset="0"/>
            </a:endParaRPr>
          </a:p>
        </p:txBody>
      </p:sp>
      <p:sp>
        <p:nvSpPr>
          <p:cNvPr id="43" name="円/楕円 53">
            <a:extLst>
              <a:ext uri="{FF2B5EF4-FFF2-40B4-BE49-F238E27FC236}">
                <a16:creationId xmlns:a16="http://schemas.microsoft.com/office/drawing/2014/main" xmlns="" id="{4C6B1F42-A169-A546-97A1-834E00BBEC15}"/>
              </a:ext>
            </a:extLst>
          </p:cNvPr>
          <p:cNvSpPr/>
          <p:nvPr/>
        </p:nvSpPr>
        <p:spPr>
          <a:xfrm>
            <a:off x="128348" y="3363656"/>
            <a:ext cx="446289" cy="446344"/>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bg1"/>
                </a:solidFill>
                <a:latin typeface="Arial" panose="020B0604020202020204" pitchFamily="34" charset="0"/>
                <a:cs typeface="Arial" panose="020B0604020202020204" pitchFamily="34" charset="0"/>
              </a:rPr>
              <a:t>3</a:t>
            </a:r>
            <a:endParaRPr kumimoji="1" lang="ja-JP" altLang="en-US">
              <a:solidFill>
                <a:schemeClr val="bg1"/>
              </a:solidFill>
              <a:latin typeface="Arial" panose="020B0604020202020204" pitchFamily="34" charset="0"/>
              <a:cs typeface="Arial" panose="020B0604020202020204" pitchFamily="34" charset="0"/>
            </a:endParaRPr>
          </a:p>
        </p:txBody>
      </p:sp>
      <p:sp>
        <p:nvSpPr>
          <p:cNvPr id="21" name="正方形/長方形 20">
            <a:extLst>
              <a:ext uri="{FF2B5EF4-FFF2-40B4-BE49-F238E27FC236}">
                <a16:creationId xmlns:a16="http://schemas.microsoft.com/office/drawing/2014/main" xmlns="" id="{9EC6447C-71E9-2546-A528-5F5825246F73}"/>
              </a:ext>
            </a:extLst>
          </p:cNvPr>
          <p:cNvSpPr/>
          <p:nvPr/>
        </p:nvSpPr>
        <p:spPr>
          <a:xfrm>
            <a:off x="596648" y="761579"/>
            <a:ext cx="5771413" cy="313932"/>
          </a:xfrm>
          <a:prstGeom prst="rect">
            <a:avLst/>
          </a:prstGeom>
          <a:solidFill>
            <a:srgbClr val="B9EEEC"/>
          </a:solidFill>
          <a:ln>
            <a:noFill/>
          </a:ln>
        </p:spPr>
        <p:txBody>
          <a:bodyPr wrap="square">
            <a:spAutoFit/>
          </a:bodyPr>
          <a:lstStyle/>
          <a:p>
            <a:pPr algn="ct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メールによる申請</a:t>
            </a:r>
            <a:endParaRPr kumimoji="1" lang="en-US" altLang="ja-JP" sz="1200" spc="100" dirty="0" smtClean="0">
              <a:latin typeface="Meiryo" panose="020B0604030504040204" pitchFamily="34" charset="-128"/>
              <a:ea typeface="Meiryo" panose="020B0604030504040204" pitchFamily="34" charset="-128"/>
            </a:endParaRPr>
          </a:p>
        </p:txBody>
      </p:sp>
      <p:sp>
        <p:nvSpPr>
          <p:cNvPr id="24" name="二等辺三角形 23"/>
          <p:cNvSpPr/>
          <p:nvPr/>
        </p:nvSpPr>
        <p:spPr>
          <a:xfrm rot="10800000">
            <a:off x="2872152" y="5492433"/>
            <a:ext cx="1324708" cy="1540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xmlns="" id="{1346FDA8-F1AA-DA49-883D-04D6B5EF4F8B}"/>
              </a:ext>
            </a:extLst>
          </p:cNvPr>
          <p:cNvSpPr/>
          <p:nvPr/>
        </p:nvSpPr>
        <p:spPr>
          <a:xfrm>
            <a:off x="-1" y="6816192"/>
            <a:ext cx="6857999" cy="53541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 name="タイトル 1">
            <a:extLst>
              <a:ext uri="{FF2B5EF4-FFF2-40B4-BE49-F238E27FC236}">
                <a16:creationId xmlns:a16="http://schemas.microsoft.com/office/drawing/2014/main" xmlns="" id="{03BEBBF9-5B9B-0541-B088-BDD5F8AB678D}"/>
              </a:ext>
            </a:extLst>
          </p:cNvPr>
          <p:cNvSpPr txBox="1">
            <a:spLocks/>
          </p:cNvSpPr>
          <p:nvPr/>
        </p:nvSpPr>
        <p:spPr>
          <a:xfrm>
            <a:off x="315688" y="6588241"/>
            <a:ext cx="6247280" cy="79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a:lstStyle>
          <a:p>
            <a:pPr algn="ctr"/>
            <a:r>
              <a:rPr lang="en-US" altLang="ja-JP" sz="2800" spc="300" dirty="0" smtClean="0">
                <a:solidFill>
                  <a:schemeClr val="bg1"/>
                </a:solidFill>
                <a:latin typeface="Meiryo" panose="020B0604030504040204" pitchFamily="34" charset="-128"/>
                <a:ea typeface="Meiryo" panose="020B0604030504040204" pitchFamily="34" charset="-128"/>
              </a:rPr>
              <a:t>Q</a:t>
            </a:r>
            <a:r>
              <a:rPr lang="ja-JP" altLang="en-US" sz="2800" spc="300" dirty="0" smtClean="0">
                <a:solidFill>
                  <a:schemeClr val="bg1"/>
                </a:solidFill>
                <a:latin typeface="Meiryo" panose="020B0604030504040204" pitchFamily="34" charset="-128"/>
                <a:ea typeface="Meiryo" panose="020B0604030504040204" pitchFamily="34" charset="-128"/>
              </a:rPr>
              <a:t>＆</a:t>
            </a:r>
            <a:r>
              <a:rPr lang="en-US" altLang="ja-JP" sz="2800" spc="300" dirty="0" smtClean="0">
                <a:solidFill>
                  <a:schemeClr val="bg1"/>
                </a:solidFill>
                <a:latin typeface="Meiryo" panose="020B0604030504040204" pitchFamily="34" charset="-128"/>
                <a:ea typeface="Meiryo" panose="020B0604030504040204" pitchFamily="34" charset="-128"/>
              </a:rPr>
              <a:t>A</a:t>
            </a:r>
            <a:endParaRPr lang="ja-JP" altLang="en-US" sz="2800" spc="300" dirty="0">
              <a:solidFill>
                <a:schemeClr val="bg1"/>
              </a:solidFill>
              <a:latin typeface="Meiryo" panose="020B0604030504040204" pitchFamily="34" charset="-128"/>
              <a:ea typeface="Meiryo" panose="020B0604030504040204" pitchFamily="34" charset="-128"/>
            </a:endParaRPr>
          </a:p>
        </p:txBody>
      </p:sp>
      <p:sp>
        <p:nvSpPr>
          <p:cNvPr id="27" name="正方形/長方形 26">
            <a:extLst>
              <a:ext uri="{FF2B5EF4-FFF2-40B4-BE49-F238E27FC236}">
                <a16:creationId xmlns:a16="http://schemas.microsoft.com/office/drawing/2014/main" xmlns="" id="{9EC6447C-71E9-2546-A528-5F5825246F73}"/>
              </a:ext>
            </a:extLst>
          </p:cNvPr>
          <p:cNvSpPr/>
          <p:nvPr/>
        </p:nvSpPr>
        <p:spPr>
          <a:xfrm>
            <a:off x="218089" y="7398503"/>
            <a:ext cx="6421823" cy="231755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lnSpc>
                <a:spcPct val="120000"/>
              </a:lnSpc>
              <a:spcAft>
                <a:spcPts val="600"/>
              </a:spcAft>
              <a:buClr>
                <a:srgbClr val="37BCA7"/>
              </a:buClr>
              <a:buSzPct val="50000"/>
            </a:pPr>
            <a:r>
              <a:rPr kumimoji="1" lang="en-US" altLang="ja-JP" sz="1200" spc="100" dirty="0" smtClean="0">
                <a:latin typeface="+mn-ea"/>
              </a:rPr>
              <a:t>Q.</a:t>
            </a:r>
            <a:r>
              <a:rPr kumimoji="1" lang="ja-JP" altLang="en-US" sz="1200" spc="100" dirty="0" smtClean="0">
                <a:latin typeface="+mn-ea"/>
              </a:rPr>
              <a:t>いつまで受け付けていますか？</a:t>
            </a:r>
            <a:endParaRPr kumimoji="1" lang="en-US" altLang="ja-JP" sz="1200" spc="100" dirty="0" smtClean="0">
              <a:latin typeface="+mn-ea"/>
            </a:endParaRPr>
          </a:p>
          <a:p>
            <a:pPr marL="176213" indent="-176213" defTabSz="914400">
              <a:lnSpc>
                <a:spcPct val="120000"/>
              </a:lnSpc>
              <a:spcAft>
                <a:spcPts val="600"/>
              </a:spcAft>
              <a:buClr>
                <a:srgbClr val="37BCA7"/>
              </a:buClr>
              <a:buSzPct val="50000"/>
            </a:pPr>
            <a:r>
              <a:rPr kumimoji="1" lang="en-US" altLang="ja-JP" sz="1200" spc="100" dirty="0" smtClean="0">
                <a:latin typeface="+mn-ea"/>
              </a:rPr>
              <a:t>A.</a:t>
            </a:r>
            <a:r>
              <a:rPr kumimoji="1" lang="ja-JP" altLang="en-US" sz="1200" spc="100" dirty="0" smtClean="0">
                <a:latin typeface="+mn-ea"/>
              </a:rPr>
              <a:t>当面の間受け付ける予定です。いつまでという期限はありませんが、申出の状況により終了する可能性もありますので、ご希望の場合はお早めに申し込みください。</a:t>
            </a:r>
            <a:endParaRPr kumimoji="1" lang="en-US" altLang="ja-JP" sz="1200" spc="100" dirty="0" smtClean="0">
              <a:latin typeface="+mn-ea"/>
            </a:endParaRPr>
          </a:p>
          <a:p>
            <a:pPr marL="176213" indent="-176213" defTabSz="914400">
              <a:lnSpc>
                <a:spcPct val="120000"/>
              </a:lnSpc>
              <a:spcAft>
                <a:spcPts val="600"/>
              </a:spcAft>
              <a:buClr>
                <a:srgbClr val="37BCA7"/>
              </a:buClr>
              <a:buSzPct val="50000"/>
            </a:pPr>
            <a:r>
              <a:rPr kumimoji="1" lang="en-US" altLang="ja-JP" sz="1200" spc="100" dirty="0" smtClean="0">
                <a:latin typeface="+mn-ea"/>
              </a:rPr>
              <a:t>Q.</a:t>
            </a:r>
            <a:r>
              <a:rPr kumimoji="1" lang="ja-JP" altLang="en-US" sz="1200" spc="100" dirty="0">
                <a:latin typeface="+mn-ea"/>
              </a:rPr>
              <a:t>一つの法人で複数の事業所を経営しています。複数の事業所分まとめて申請することは可能でしょうか。</a:t>
            </a:r>
          </a:p>
          <a:p>
            <a:pPr marL="176213" indent="-176213" defTabSz="914400">
              <a:lnSpc>
                <a:spcPct val="120000"/>
              </a:lnSpc>
              <a:spcAft>
                <a:spcPts val="600"/>
              </a:spcAft>
              <a:buClr>
                <a:srgbClr val="37BCA7"/>
              </a:buClr>
              <a:buSzPct val="50000"/>
            </a:pPr>
            <a:r>
              <a:rPr kumimoji="1" lang="en-US" altLang="ja-JP" sz="1200" spc="100" dirty="0" smtClean="0">
                <a:latin typeface="+mn-ea"/>
              </a:rPr>
              <a:t>A.</a:t>
            </a:r>
            <a:r>
              <a:rPr kumimoji="1" lang="ja-JP" altLang="en-US" sz="1200" spc="100" dirty="0" smtClean="0">
                <a:latin typeface="+mn-ea"/>
              </a:rPr>
              <a:t>施設</a:t>
            </a:r>
            <a:r>
              <a:rPr kumimoji="1" lang="ja-JP" altLang="en-US" sz="1200" spc="100" dirty="0">
                <a:latin typeface="+mn-ea"/>
              </a:rPr>
              <a:t>やサービスの類型に</a:t>
            </a:r>
            <a:r>
              <a:rPr kumimoji="1" lang="ja-JP" altLang="en-US" sz="1200" spc="100" dirty="0" smtClean="0">
                <a:latin typeface="+mn-ea"/>
              </a:rPr>
              <a:t>応じて住所を管理</a:t>
            </a:r>
            <a:r>
              <a:rPr kumimoji="1" lang="ja-JP" altLang="en-US" sz="1200" spc="100" dirty="0">
                <a:latin typeface="+mn-ea"/>
              </a:rPr>
              <a:t>しているため、法人単位での申請はできません</a:t>
            </a:r>
            <a:r>
              <a:rPr kumimoji="1" lang="ja-JP" altLang="en-US" sz="1200" spc="100" dirty="0" smtClean="0">
                <a:latin typeface="+mn-ea"/>
              </a:rPr>
              <a:t>。施設・事業所</a:t>
            </a:r>
            <a:r>
              <a:rPr kumimoji="1" lang="ja-JP" altLang="en-US" sz="1200" spc="100" dirty="0">
                <a:latin typeface="+mn-ea"/>
              </a:rPr>
              <a:t>毎に申請を行っていただきますようお願いします</a:t>
            </a:r>
            <a:r>
              <a:rPr kumimoji="1" lang="ja-JP" altLang="en-US" sz="1200" spc="100" dirty="0" smtClean="0">
                <a:latin typeface="+mn-ea"/>
              </a:rPr>
              <a:t>。</a:t>
            </a:r>
            <a:endParaRPr lang="en-US" altLang="ja-JP" sz="1200" dirty="0" smtClean="0">
              <a:latin typeface="+mn-ea"/>
            </a:endParaRPr>
          </a:p>
        </p:txBody>
      </p:sp>
      <p:sp>
        <p:nvSpPr>
          <p:cNvPr id="29" name="二等辺三角形 28"/>
          <p:cNvSpPr/>
          <p:nvPr/>
        </p:nvSpPr>
        <p:spPr>
          <a:xfrm rot="10800000">
            <a:off x="2898085" y="3981373"/>
            <a:ext cx="1324708" cy="1540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55468" y="6175888"/>
            <a:ext cx="5917223" cy="538609"/>
          </a:xfrm>
          <a:prstGeom prst="rect">
            <a:avLst/>
          </a:prstGeom>
        </p:spPr>
        <p:txBody>
          <a:bodyPr wrap="square">
            <a:spAutoFit/>
          </a:bodyPr>
          <a:lstStyle/>
          <a:p>
            <a:pPr indent="176213" defTabSz="914400">
              <a:spcAft>
                <a:spcPts val="600"/>
              </a:spcAft>
              <a:buClr>
                <a:srgbClr val="37BCA7"/>
              </a:buClr>
              <a:buSzPct val="50000"/>
            </a:pPr>
            <a:r>
              <a:rPr kumimoji="1" lang="ja-JP" altLang="en-US" sz="1200" spc="100" dirty="0">
                <a:latin typeface="Meiryo" panose="020B0604030504040204" pitchFamily="34" charset="-128"/>
                <a:ea typeface="Meiryo" panose="020B0604030504040204" pitchFamily="34" charset="-128"/>
              </a:rPr>
              <a:t>（</a:t>
            </a:r>
            <a:r>
              <a:rPr kumimoji="1" lang="ja-JP" altLang="en-US" sz="1200" spc="100" dirty="0" smtClean="0">
                <a:latin typeface="Meiryo" panose="020B0604030504040204" pitchFamily="34" charset="-128"/>
                <a:ea typeface="Meiryo" panose="020B0604030504040204" pitchFamily="34" charset="-128"/>
              </a:rPr>
              <a:t>お問合せ先</a:t>
            </a:r>
            <a:r>
              <a:rPr kumimoji="1" lang="ja-JP" altLang="en-US" sz="1200" spc="100" dirty="0">
                <a:latin typeface="Meiryo" panose="020B0604030504040204" pitchFamily="34" charset="-128"/>
                <a:ea typeface="Meiryo" panose="020B0604030504040204" pitchFamily="34" charset="-128"/>
              </a:rPr>
              <a:t>）</a:t>
            </a:r>
            <a:endParaRPr kumimoji="1" lang="en-US" altLang="ja-JP" sz="1200" spc="100" dirty="0">
              <a:latin typeface="Meiryo" panose="020B0604030504040204" pitchFamily="34" charset="-128"/>
              <a:ea typeface="Meiryo" panose="020B0604030504040204" pitchFamily="34" charset="-128"/>
            </a:endParaRPr>
          </a:p>
          <a:p>
            <a:pPr indent="176213" defTabSz="914400">
              <a:spcAft>
                <a:spcPts val="600"/>
              </a:spcAft>
              <a:buClr>
                <a:srgbClr val="37BCA7"/>
              </a:buClr>
              <a:buSzPct val="50000"/>
            </a:pPr>
            <a:r>
              <a:rPr kumimoji="1" lang="ja-JP" altLang="en-US" sz="1200" spc="100" dirty="0">
                <a:latin typeface="Meiryo" panose="020B0604030504040204" pitchFamily="34" charset="-128"/>
                <a:ea typeface="Meiryo" panose="020B0604030504040204" pitchFamily="34" charset="-128"/>
              </a:rPr>
              <a:t>電話番号：</a:t>
            </a:r>
            <a:r>
              <a:rPr kumimoji="1" lang="en-US" altLang="ja-JP" sz="1200" spc="100" dirty="0">
                <a:latin typeface="Meiryo" panose="020B0604030504040204" pitchFamily="34" charset="-128"/>
                <a:ea typeface="Meiryo" panose="020B0604030504040204" pitchFamily="34" charset="-128"/>
              </a:rPr>
              <a:t>0120-829-178</a:t>
            </a:r>
            <a:r>
              <a:rPr kumimoji="1" lang="ja-JP" altLang="en-US" sz="1200" spc="100" dirty="0">
                <a:latin typeface="Meiryo" panose="020B0604030504040204" pitchFamily="34" charset="-128"/>
                <a:ea typeface="Meiryo" panose="020B0604030504040204" pitchFamily="34" charset="-128"/>
              </a:rPr>
              <a:t>（９時～</a:t>
            </a:r>
            <a:r>
              <a:rPr kumimoji="1" lang="en-US" altLang="ja-JP" sz="1200" spc="100" dirty="0">
                <a:latin typeface="Meiryo" panose="020B0604030504040204" pitchFamily="34" charset="-128"/>
                <a:ea typeface="Meiryo" panose="020B0604030504040204" pitchFamily="34" charset="-128"/>
              </a:rPr>
              <a:t>18</a:t>
            </a:r>
            <a:r>
              <a:rPr kumimoji="1" lang="ja-JP" altLang="en-US" sz="1200" spc="100" dirty="0">
                <a:latin typeface="Meiryo" panose="020B0604030504040204" pitchFamily="34" charset="-128"/>
                <a:ea typeface="Meiryo" panose="020B0604030504040204" pitchFamily="34" charset="-128"/>
              </a:rPr>
              <a:t>時、土日祝日も実施）</a:t>
            </a:r>
            <a:endParaRPr kumimoji="1" lang="en-US" altLang="ja-JP" sz="1200" spc="1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5179437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9">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5014</TotalTime>
  <Words>325</Words>
  <Application>Microsoft Office PowerPoint</Application>
  <PresentationFormat>A4 210 x 297 mm</PresentationFormat>
  <Paragraphs>51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メイリオ</vt:lpstr>
      <vt:lpstr>メイリオ</vt:lpstr>
      <vt:lpstr>Arial</vt:lpstr>
      <vt:lpstr>Segoe UI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富田　誠</dc:creator>
  <cp:lastModifiedBy>藏　大輝</cp:lastModifiedBy>
  <cp:revision>182</cp:revision>
  <cp:lastPrinted>2020-08-04T10:20:06Z</cp:lastPrinted>
  <dcterms:created xsi:type="dcterms:W3CDTF">2020-02-20T08:04:58Z</dcterms:created>
  <dcterms:modified xsi:type="dcterms:W3CDTF">2020-08-11T05:43:45Z</dcterms:modified>
</cp:coreProperties>
</file>