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FF00FF"/>
    <a:srgbClr val="339966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25" d="100"/>
          <a:sy n="125" d="100"/>
        </p:scale>
        <p:origin x="480" y="60"/>
      </p:cViewPr>
      <p:guideLst>
        <p:guide orient="horz" pos="309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233" cy="494388"/>
          </a:xfrm>
          <a:prstGeom prst="rect">
            <a:avLst/>
          </a:prstGeom>
        </p:spPr>
        <p:txBody>
          <a:bodyPr vert="horz" lIns="87563" tIns="43781" rIns="87563" bIns="43781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026" y="0"/>
            <a:ext cx="2919233" cy="494388"/>
          </a:xfrm>
          <a:prstGeom prst="rect">
            <a:avLst/>
          </a:prstGeom>
        </p:spPr>
        <p:txBody>
          <a:bodyPr vert="horz" lIns="87563" tIns="43781" rIns="87563" bIns="43781" rtlCol="0"/>
          <a:lstStyle>
            <a:lvl1pPr algn="r">
              <a:defRPr sz="1100"/>
            </a:lvl1pPr>
          </a:lstStyle>
          <a:p>
            <a:fld id="{6938A57C-E356-4B07-8392-A6943B5FFD6F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63" tIns="43781" rIns="87563" bIns="4378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2974" y="4747953"/>
            <a:ext cx="5389815" cy="3884689"/>
          </a:xfrm>
          <a:prstGeom prst="rect">
            <a:avLst/>
          </a:prstGeom>
        </p:spPr>
        <p:txBody>
          <a:bodyPr vert="horz" lIns="87563" tIns="43781" rIns="87563" bIns="4378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926"/>
            <a:ext cx="2919233" cy="494387"/>
          </a:xfrm>
          <a:prstGeom prst="rect">
            <a:avLst/>
          </a:prstGeom>
        </p:spPr>
        <p:txBody>
          <a:bodyPr vert="horz" lIns="87563" tIns="43781" rIns="87563" bIns="43781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026" y="9371926"/>
            <a:ext cx="2919233" cy="494387"/>
          </a:xfrm>
          <a:prstGeom prst="rect">
            <a:avLst/>
          </a:prstGeom>
        </p:spPr>
        <p:txBody>
          <a:bodyPr vert="horz" lIns="87563" tIns="43781" rIns="87563" bIns="43781" rtlCol="0" anchor="b"/>
          <a:lstStyle>
            <a:lvl1pPr algn="r">
              <a:defRPr sz="1100"/>
            </a:lvl1pPr>
          </a:lstStyle>
          <a:p>
            <a:fld id="{D05751ED-1728-4AB9-A07F-C4FDFA466B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15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38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647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69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199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08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811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554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883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620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168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13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B39E2-DC10-4819-B595-65C20CA11A0D}" type="datetimeFigureOut">
              <a:rPr kumimoji="1" lang="ja-JP" altLang="en-US" smtClean="0"/>
              <a:t>2026/4/15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2944B-DD5D-4E0B-B09B-51EE30111B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31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楕円 2"/>
          <p:cNvSpPr/>
          <p:nvPr/>
        </p:nvSpPr>
        <p:spPr>
          <a:xfrm>
            <a:off x="13534" y="151939"/>
            <a:ext cx="6844466" cy="1202634"/>
          </a:xfrm>
          <a:prstGeom prst="ellipse">
            <a:avLst/>
          </a:prstGeom>
          <a:solidFill>
            <a:srgbClr val="99FF33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8311" y="1313826"/>
            <a:ext cx="6261929" cy="4170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kumimoji="1" lang="ja-JP" altLang="en-US" sz="4800" b="1" dirty="0">
                <a:solidFill>
                  <a:srgbClr val="FF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金沢市</a:t>
            </a:r>
            <a:r>
              <a:rPr lang="ja-JP" altLang="en-US" sz="4800" b="1" dirty="0">
                <a:solidFill>
                  <a:srgbClr val="FF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保育士等</a:t>
            </a:r>
            <a:endParaRPr lang="en-US" altLang="ja-JP" sz="4800" b="1" dirty="0">
              <a:solidFill>
                <a:srgbClr val="FF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ctr"/>
            <a:r>
              <a:rPr kumimoji="1" lang="ja-JP" altLang="en-US" sz="4800" b="1" dirty="0">
                <a:solidFill>
                  <a:srgbClr val="FF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奨学金返還支援事業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-38100" y="440233"/>
            <a:ext cx="6858000" cy="5334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kumimoji="1" lang="en-US" altLang="ja-JP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年間で最大</a:t>
            </a:r>
            <a:r>
              <a:rPr kumimoji="1" lang="en-US" altLang="ja-JP" sz="4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240</a:t>
            </a:r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万円補助！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8311" y="2922616"/>
            <a:ext cx="6545179" cy="71872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金沢市に住み、金沢市内の保育所等で働く保育士等の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みなさんの奨学金返還を支援します。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9683" y="3920453"/>
            <a:ext cx="1560096" cy="39303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○対象者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17378" y="3911561"/>
            <a:ext cx="3669634" cy="40907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kumimoji="1"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下記すべての要件を</a:t>
            </a:r>
            <a:r>
              <a:rPr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満たす方</a:t>
            </a:r>
            <a:endParaRPr kumimoji="1" lang="ja-JP" altLang="en-US" sz="16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2876" y="4373760"/>
            <a:ext cx="6701591" cy="2480772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・金沢市内に住民票を有していること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・令和７年４月１日以降に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市内の認可保育所・認定こども園・幼稚園に新たに雇用された方で、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保育士・保育教諭・幼稚園教諭・看護師として常勤で勤務する方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・雇用開始日における年齢が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歳未満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であること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・自ら奨学金を返還していること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・類似の補助制度（事業所の制度含む）の補助を受けていないこと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18311" y="7368114"/>
            <a:ext cx="2727158" cy="39303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○補助対象期間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21081" y="7761147"/>
            <a:ext cx="6545180" cy="40506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補助開始から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年間／完済／退職／転出　のい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ず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れか早い時期まで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8311" y="8605085"/>
            <a:ext cx="2727158" cy="60158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○補助金額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6408" y="9214176"/>
            <a:ext cx="6545180" cy="54343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返還する奨学金の額（ただし、</a:t>
            </a:r>
            <a:r>
              <a:rPr kumimoji="1" lang="ja-JP" altLang="en-US" sz="16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１年度を半期ずつに分け、それぞれ</a:t>
            </a:r>
            <a:endParaRPr kumimoji="1" lang="en-US" altLang="ja-JP" sz="16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20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16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万円ずつ、１年度あたり</a:t>
            </a:r>
            <a:r>
              <a:rPr lang="en-US" altLang="ja-JP" sz="20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r>
              <a:rPr lang="ja-JP" altLang="en-US" sz="16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万円を上限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とします）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56408" y="3687046"/>
            <a:ext cx="6545179" cy="327373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156406" y="7231002"/>
            <a:ext cx="6545179" cy="10414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56406" y="8542684"/>
            <a:ext cx="6545179" cy="12149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" t="-2091" r="-819" b="57054"/>
          <a:stretch/>
        </p:blipFill>
        <p:spPr>
          <a:xfrm>
            <a:off x="5441841" y="3711208"/>
            <a:ext cx="1214883" cy="1284620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9" t="-8390" r="-4999" b="55534"/>
          <a:stretch/>
        </p:blipFill>
        <p:spPr>
          <a:xfrm>
            <a:off x="4318719" y="3634793"/>
            <a:ext cx="1123122" cy="137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570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27835" y="383488"/>
            <a:ext cx="2464468" cy="42511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○申請方法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3701215" y="1224874"/>
            <a:ext cx="2237873" cy="47684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申請受付期間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0" y="828401"/>
            <a:ext cx="6545180" cy="39647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交付申請書、雇用証明書及び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添付書類を電子申請サービス上で提出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27834" y="6153199"/>
            <a:ext cx="6545180" cy="6026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◎交付申請書・雇用証明書のダウンロードおよび事業詳細は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下記をご確認ください。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27834" y="2614238"/>
            <a:ext cx="6545180" cy="3224923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申請に必要な書類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～市ＨＰよりダウンロード～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□交付申請書（申請者本人が記載）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□雇用証明書（勤務先が記載）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～申請者本人が準備～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□奨学金の貸与を証明する資料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□返還期間中の返還額がわかる資料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□保育士証又は幼稚園教諭免許の写し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□住民票の写し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□奨学金を返還したことがわかる書類（証明書や通帳）の写し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→上期分申請の際は４～９月、下期分申請の際は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～３月　の期間中に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返還した金額がわかる書類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いずれの書類も、</a:t>
            </a:r>
            <a:r>
              <a:rPr lang="en-US" altLang="ja-JP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Word</a:t>
            </a:r>
            <a:r>
              <a:rPr lang="ja-JP" altLang="en-US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Excel</a:t>
            </a:r>
            <a:r>
              <a:rPr lang="ja-JP" altLang="en-US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PDF</a:t>
            </a:r>
            <a:r>
              <a:rPr lang="ja-JP" altLang="en-US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JPEG</a:t>
            </a:r>
            <a:r>
              <a:rPr lang="ja-JP" altLang="en-US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PNG</a:t>
            </a:r>
            <a:r>
              <a:rPr lang="ja-JP" altLang="en-US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ファイルに限ります</a:t>
            </a:r>
            <a:endParaRPr lang="en-US" altLang="ja-JP" sz="14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7834" y="1320178"/>
            <a:ext cx="6545180" cy="1198756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申請時期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毎年度・毎期の申請が必要です</a:t>
            </a:r>
            <a:endParaRPr lang="en-US" altLang="ja-JP" sz="16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上期（ 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９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月返還分）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上期終了後１か月以内（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月中）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下期（</a:t>
            </a:r>
            <a:r>
              <a:rPr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月返還分）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下期終了後１か月以内（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月中）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各期間内に返還が１月でも発生すれば申請が必要です。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-5263817" y="2518934"/>
            <a:ext cx="4405564" cy="40907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ja-JP" altLang="en-US" sz="16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毎年度・各期ごとに申請が必要です</a:t>
            </a:r>
            <a:endParaRPr kumimoji="1" lang="ja-JP" altLang="en-US" sz="16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842885" y="2382662"/>
            <a:ext cx="6858000" cy="907918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申請受付後、審査のうえ、交付が決定したらその通知とともに請求書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を送付しますので、振込先を記載し返送ください。記載後の請求書を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受領後１か月以内に振り込みます。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389" y="3039749"/>
            <a:ext cx="1537383" cy="1077579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27835" y="214313"/>
            <a:ext cx="6545179" cy="57721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27834" y="8095313"/>
            <a:ext cx="3539926" cy="57882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○お問合せについて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014" y="8682091"/>
            <a:ext cx="6851986" cy="1630263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問合せ先　金沢市役所こども未来局保育幼稚園課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奨学金返還支援担当あて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電話番号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076-220-2299</a:t>
            </a: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メール　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hoiku@city.kanazawa.lg.jp</a:t>
            </a: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344" y="8320128"/>
            <a:ext cx="1686815" cy="1239950"/>
          </a:xfrm>
          <a:prstGeom prst="rect">
            <a:avLst/>
          </a:prstGeom>
        </p:spPr>
      </p:pic>
      <p:sp>
        <p:nvSpPr>
          <p:cNvPr id="23" name="正方形/長方形 22"/>
          <p:cNvSpPr/>
          <p:nvPr/>
        </p:nvSpPr>
        <p:spPr>
          <a:xfrm>
            <a:off x="127834" y="8087361"/>
            <a:ext cx="6545179" cy="17398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4"/>
          <a:srcRect l="8341" t="9803" r="7489" b="7231"/>
          <a:stretch/>
        </p:blipFill>
        <p:spPr>
          <a:xfrm>
            <a:off x="5455920" y="6754039"/>
            <a:ext cx="1217093" cy="11997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5520" y="6758097"/>
            <a:ext cx="1196339" cy="1221525"/>
          </a:xfrm>
          <a:prstGeom prst="rect">
            <a:avLst/>
          </a:prstGeom>
        </p:spPr>
      </p:pic>
      <p:sp>
        <p:nvSpPr>
          <p:cNvPr id="5" name="角丸四角形吹き出し 4"/>
          <p:cNvSpPr/>
          <p:nvPr/>
        </p:nvSpPr>
        <p:spPr>
          <a:xfrm>
            <a:off x="3581400" y="6763830"/>
            <a:ext cx="1584960" cy="1148845"/>
          </a:xfrm>
          <a:prstGeom prst="wedgeRoundRectCallout">
            <a:avLst>
              <a:gd name="adj1" fmla="val 66430"/>
              <a:gd name="adj2" fmla="val 1913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0070C0"/>
                </a:solidFill>
              </a:rPr>
              <a:t>詳細は</a:t>
            </a:r>
            <a:endParaRPr kumimoji="1" lang="en-US" altLang="ja-JP" sz="2800" b="1" dirty="0">
              <a:solidFill>
                <a:srgbClr val="0070C0"/>
              </a:solidFill>
            </a:endParaRPr>
          </a:p>
          <a:p>
            <a:pPr algn="ctr"/>
            <a:r>
              <a:rPr lang="ja-JP" altLang="en-US" sz="2800" b="1" dirty="0">
                <a:solidFill>
                  <a:srgbClr val="0070C0"/>
                </a:solidFill>
              </a:rPr>
              <a:t>こちら</a:t>
            </a:r>
            <a:endParaRPr kumimoji="1" lang="ja-JP" altLang="en-US" sz="2800" b="1" dirty="0">
              <a:solidFill>
                <a:srgbClr val="0070C0"/>
              </a:solidFill>
            </a:endParaRPr>
          </a:p>
        </p:txBody>
      </p:sp>
      <p:sp>
        <p:nvSpPr>
          <p:cNvPr id="24" name="角丸四角形吹き出し 23"/>
          <p:cNvSpPr/>
          <p:nvPr/>
        </p:nvSpPr>
        <p:spPr>
          <a:xfrm>
            <a:off x="127834" y="6813608"/>
            <a:ext cx="1813430" cy="1148845"/>
          </a:xfrm>
          <a:prstGeom prst="wedgeRoundRectCallout">
            <a:avLst>
              <a:gd name="adj1" fmla="val 66430"/>
              <a:gd name="adj2" fmla="val 1913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dirty="0">
                <a:solidFill>
                  <a:srgbClr val="0070C0"/>
                </a:solidFill>
              </a:rPr>
              <a:t>電子申請はこちら</a:t>
            </a:r>
            <a:endParaRPr kumimoji="1" lang="en-US" altLang="ja-JP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852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TM10001105[[fn=トリミング]]</Template>
  <TotalTime>615</TotalTime>
  <Words>526</Words>
  <Application>Microsoft Office PowerPoint</Application>
  <PresentationFormat>A4 210 x 297 mm</PresentationFormat>
  <Paragraphs>57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AR丸ゴシック体E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kndp</dc:creator>
  <cp:lastModifiedBy>中田　裕子</cp:lastModifiedBy>
  <cp:revision>51</cp:revision>
  <cp:lastPrinted>2025-09-04T07:08:20Z</cp:lastPrinted>
  <dcterms:created xsi:type="dcterms:W3CDTF">2025-05-08T06:56:48Z</dcterms:created>
  <dcterms:modified xsi:type="dcterms:W3CDTF">2026-04-15T06:30:41Z</dcterms:modified>
</cp:coreProperties>
</file>