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952" autoAdjust="0"/>
    <p:restoredTop sz="94660"/>
  </p:normalViewPr>
  <p:slideViewPr>
    <p:cSldViewPr snapToGrid="0">
      <p:cViewPr>
        <p:scale>
          <a:sx n="200" d="100"/>
          <a:sy n="200" d="100"/>
        </p:scale>
        <p:origin x="-4212" y="-10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6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9780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756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85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754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778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229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78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108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75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2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55B13-D6B3-4DA2-BB18-29DBBCB6897E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1CBEB-EC19-42DB-97AC-BAB9E5744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0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71FA6F2-149B-2153-8F94-2902A7465533}"/>
              </a:ext>
            </a:extLst>
          </p:cNvPr>
          <p:cNvGrpSpPr/>
          <p:nvPr/>
        </p:nvGrpSpPr>
        <p:grpSpPr>
          <a:xfrm>
            <a:off x="1065606" y="4492173"/>
            <a:ext cx="5552304" cy="1944823"/>
            <a:chOff x="1065606" y="4492173"/>
            <a:chExt cx="5552304" cy="1944823"/>
          </a:xfrm>
        </p:grpSpPr>
        <p:sp>
          <p:nvSpPr>
            <p:cNvPr id="4" name="四角形: 角を丸くする 3">
              <a:extLst>
                <a:ext uri="{FF2B5EF4-FFF2-40B4-BE49-F238E27FC236}">
                  <a16:creationId xmlns:a16="http://schemas.microsoft.com/office/drawing/2014/main" id="{2DFF507C-F07B-828F-C66E-F56760875742}"/>
                </a:ext>
              </a:extLst>
            </p:cNvPr>
            <p:cNvSpPr/>
            <p:nvPr/>
          </p:nvSpPr>
          <p:spPr>
            <a:xfrm>
              <a:off x="1156540" y="4664518"/>
              <a:ext cx="5461370" cy="1772478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8E746F38-1E22-2EAE-6AC6-1CB32D73D020}"/>
                </a:ext>
              </a:extLst>
            </p:cNvPr>
            <p:cNvGrpSpPr/>
            <p:nvPr/>
          </p:nvGrpSpPr>
          <p:grpSpPr>
            <a:xfrm>
              <a:off x="1065606" y="4492173"/>
              <a:ext cx="5429760" cy="1812622"/>
              <a:chOff x="504857" y="4439595"/>
              <a:chExt cx="5429760" cy="1812622"/>
            </a:xfrm>
          </p:grpSpPr>
          <p:sp>
            <p:nvSpPr>
              <p:cNvPr id="33" name="四角形: 角を丸くする 32">
                <a:extLst>
                  <a:ext uri="{FF2B5EF4-FFF2-40B4-BE49-F238E27FC236}">
                    <a16:creationId xmlns:a16="http://schemas.microsoft.com/office/drawing/2014/main" id="{88445C80-4942-5BB6-1067-BAD98DB7767F}"/>
                  </a:ext>
                </a:extLst>
              </p:cNvPr>
              <p:cNvSpPr/>
              <p:nvPr/>
            </p:nvSpPr>
            <p:spPr>
              <a:xfrm>
                <a:off x="504857" y="4439595"/>
                <a:ext cx="5429760" cy="1812622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タイトル 1">
                <a:extLst>
                  <a:ext uri="{FF2B5EF4-FFF2-40B4-BE49-F238E27FC236}">
                    <a16:creationId xmlns:a16="http://schemas.microsoft.com/office/drawing/2014/main" id="{C54F98CB-982D-2BD5-9ED6-6E32FAEA0D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19232" y="4459425"/>
                <a:ext cx="4404251" cy="1772477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 lnSpcReduction="10000"/>
              </a:bodyPr>
              <a:lstStyle>
                <a:lvl1pPr algn="ctr" defTabSz="755934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kumimoji="1" sz="496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ja-JP" altLang="en-US" sz="3200" b="1" dirty="0"/>
                  <a:t>最大</a:t>
                </a:r>
                <a:endParaRPr lang="en-US" altLang="ja-JP" sz="3200" b="1" dirty="0"/>
              </a:p>
              <a:p>
                <a:r>
                  <a:rPr lang="en-US" altLang="ja-JP" sz="8000" b="1" dirty="0"/>
                  <a:t>240</a:t>
                </a:r>
                <a:r>
                  <a:rPr lang="ja-JP" altLang="en-US" sz="8000" b="1" dirty="0"/>
                  <a:t>万円</a:t>
                </a:r>
                <a:endParaRPr lang="en-US" altLang="ja-JP" sz="8000" b="1" dirty="0"/>
              </a:p>
              <a:p>
                <a:r>
                  <a:rPr lang="en-US" altLang="ja-JP" sz="1400" dirty="0"/>
                  <a:t>※</a:t>
                </a:r>
                <a:r>
                  <a:rPr lang="ja-JP" altLang="en-US" sz="1400" dirty="0"/>
                  <a:t>年間上限</a:t>
                </a:r>
                <a:r>
                  <a:rPr lang="en-US" altLang="ja-JP" sz="1400" dirty="0"/>
                  <a:t>24</a:t>
                </a:r>
                <a:r>
                  <a:rPr lang="ja-JP" altLang="en-US" sz="1400" dirty="0"/>
                  <a:t>万円、最長</a:t>
                </a:r>
                <a:r>
                  <a:rPr lang="en-US" altLang="ja-JP" sz="1400" dirty="0"/>
                  <a:t>10</a:t>
                </a:r>
                <a:r>
                  <a:rPr lang="ja-JP" altLang="en-US" sz="1400" dirty="0"/>
                  <a:t>年間補助を受けた場合</a:t>
                </a:r>
                <a:endParaRPr lang="en-US" altLang="ja-JP" sz="1400" dirty="0"/>
              </a:p>
            </p:txBody>
          </p:sp>
        </p:grpSp>
      </p:grpSp>
      <p:pic>
        <p:nvPicPr>
          <p:cNvPr id="32" name="図 31" descr="図形, 四角形&#10;&#10;自動的に生成された説明">
            <a:extLst>
              <a:ext uri="{FF2B5EF4-FFF2-40B4-BE49-F238E27FC236}">
                <a16:creationId xmlns:a16="http://schemas.microsoft.com/office/drawing/2014/main" id="{A1220CD6-26FD-1190-F99E-21E12824BD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" t="1702" r="1694" b="5177"/>
          <a:stretch/>
        </p:blipFill>
        <p:spPr>
          <a:xfrm>
            <a:off x="166630" y="447510"/>
            <a:ext cx="7303569" cy="287359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A2BFBCD4-F291-CA76-4188-609DF6121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25" y="842473"/>
            <a:ext cx="7256224" cy="2083664"/>
          </a:xfrm>
        </p:spPr>
        <p:txBody>
          <a:bodyPr>
            <a:normAutofit/>
          </a:bodyPr>
          <a:lstStyle/>
          <a:p>
            <a:r>
              <a:rPr kumimoji="1" lang="ja-JP" altLang="en-US" sz="6000" b="1" dirty="0"/>
              <a:t>奨学金の返還を</a:t>
            </a:r>
            <a:br>
              <a:rPr kumimoji="1" lang="en-US" altLang="ja-JP" sz="6000" b="1" dirty="0"/>
            </a:br>
            <a:r>
              <a:rPr kumimoji="1" lang="ja-JP" altLang="en-US" sz="6000" b="1" dirty="0"/>
              <a:t>支援します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CCC4BC-6B3F-C056-99E6-949198FE78B4}"/>
              </a:ext>
            </a:extLst>
          </p:cNvPr>
          <p:cNvSpPr txBox="1"/>
          <p:nvPr/>
        </p:nvSpPr>
        <p:spPr>
          <a:xfrm>
            <a:off x="1071711" y="6782340"/>
            <a:ext cx="53342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●対象者（以下全ての要件を満たす方）</a:t>
            </a:r>
            <a:endParaRPr kumimoji="1" lang="en-US" altLang="ja-JP" sz="1200" b="1" dirty="0"/>
          </a:p>
          <a:p>
            <a:r>
              <a:rPr kumimoji="1" lang="ja-JP" altLang="en-US" sz="1200" dirty="0"/>
              <a:t>　①金沢市内に住民票を有する方</a:t>
            </a:r>
            <a:endParaRPr kumimoji="1" lang="en-US" altLang="ja-JP" sz="1200" dirty="0"/>
          </a:p>
          <a:p>
            <a:r>
              <a:rPr kumimoji="1" lang="ja-JP" altLang="en-US" sz="1200" dirty="0"/>
              <a:t>　②令和８年４月１日以降に、金沢市内の児童養護施設又は乳児院に</a:t>
            </a:r>
            <a:endParaRPr kumimoji="1" lang="en-US" altLang="ja-JP" sz="1200" dirty="0"/>
          </a:p>
          <a:p>
            <a:r>
              <a:rPr kumimoji="1" lang="ja-JP" altLang="en-US" sz="1200" dirty="0"/>
              <a:t>　　社会福祉士、精神保健福祉士、看護師、保健師、保育士、　</a:t>
            </a:r>
            <a:endParaRPr kumimoji="1" lang="en-US" altLang="ja-JP" sz="1200" dirty="0"/>
          </a:p>
          <a:p>
            <a:r>
              <a:rPr kumimoji="1" lang="ja-JP" altLang="en-US" sz="1200" dirty="0"/>
              <a:t>　　公認心理師若しくは臨床心理士又はその他市長が必要と</a:t>
            </a:r>
            <a:endParaRPr kumimoji="1" lang="en-US" altLang="ja-JP" sz="1200" dirty="0"/>
          </a:p>
          <a:p>
            <a:r>
              <a:rPr kumimoji="1" lang="ja-JP" altLang="en-US" sz="1200" dirty="0"/>
              <a:t>　　認める資格を有する者として雇用され、常勤職員として勤務する方</a:t>
            </a:r>
            <a:endParaRPr kumimoji="1" lang="en-US" altLang="ja-JP" sz="1200" dirty="0"/>
          </a:p>
          <a:p>
            <a:r>
              <a:rPr kumimoji="1" lang="ja-JP" altLang="en-US" sz="1200" dirty="0"/>
              <a:t>　③雇用が開始された日における年齢が</a:t>
            </a:r>
            <a:r>
              <a:rPr kumimoji="1" lang="en-US" altLang="ja-JP" sz="1200" dirty="0"/>
              <a:t>30</a:t>
            </a:r>
            <a:r>
              <a:rPr kumimoji="1" lang="ja-JP" altLang="en-US" sz="1200" dirty="0"/>
              <a:t>歳未満である方</a:t>
            </a:r>
          </a:p>
          <a:p>
            <a:r>
              <a:rPr kumimoji="1" lang="ja-JP" altLang="en-US" sz="1200" dirty="0"/>
              <a:t>　④</a:t>
            </a:r>
            <a:r>
              <a:rPr kumimoji="1" lang="en-US" altLang="ja-JP" sz="1200" dirty="0"/>
              <a:t> </a:t>
            </a:r>
            <a:r>
              <a:rPr kumimoji="1" lang="ja-JP" altLang="en-US" sz="1200" dirty="0"/>
              <a:t>自ら奨学金を返還している方</a:t>
            </a:r>
          </a:p>
          <a:p>
            <a:r>
              <a:rPr kumimoji="1" lang="ja-JP" altLang="en-US" sz="1200" dirty="0"/>
              <a:t>　⑤返還する奨学金に関し、他の補助制度（対象施設の制度を含む。）　</a:t>
            </a:r>
            <a:endParaRPr kumimoji="1" lang="en-US" altLang="ja-JP" sz="1200" dirty="0"/>
          </a:p>
          <a:p>
            <a:r>
              <a:rPr kumimoji="1" lang="ja-JP" altLang="en-US" sz="1200" dirty="0"/>
              <a:t>　　を利用していない方</a:t>
            </a:r>
            <a:endParaRPr kumimoji="1" lang="en-US" altLang="ja-JP" sz="12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B9133F-905C-2663-CD6B-FBC352EA9E28}"/>
              </a:ext>
            </a:extLst>
          </p:cNvPr>
          <p:cNvSpPr txBox="1"/>
          <p:nvPr/>
        </p:nvSpPr>
        <p:spPr>
          <a:xfrm>
            <a:off x="1065606" y="3409851"/>
            <a:ext cx="46581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金沢市内の児童養護施設等で勤務する</a:t>
            </a:r>
            <a:endParaRPr kumimoji="1" lang="en-US" altLang="ja-JP" dirty="0"/>
          </a:p>
          <a:p>
            <a:r>
              <a:rPr kumimoji="1" lang="ja-JP" altLang="en-US" dirty="0"/>
              <a:t>社会福祉士等に対し、奨学金の返還に係る</a:t>
            </a:r>
            <a:endParaRPr kumimoji="1" lang="en-US" altLang="ja-JP" dirty="0"/>
          </a:p>
          <a:p>
            <a:r>
              <a:rPr kumimoji="1" lang="ja-JP" altLang="en-US" dirty="0"/>
              <a:t>費用の一部を補助します。</a:t>
            </a:r>
            <a:endParaRPr kumimoji="1" lang="en-US" altLang="ja-JP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6A36404-AAAF-A00B-DE08-14CF08E3B9CF}"/>
              </a:ext>
            </a:extLst>
          </p:cNvPr>
          <p:cNvGrpSpPr/>
          <p:nvPr/>
        </p:nvGrpSpPr>
        <p:grpSpPr>
          <a:xfrm>
            <a:off x="5876313" y="308729"/>
            <a:ext cx="1299003" cy="451692"/>
            <a:chOff x="5940632" y="308729"/>
            <a:chExt cx="1299003" cy="451692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AE9FC2CA-47CE-91F2-DF36-A38D7B3AC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0632" y="308729"/>
              <a:ext cx="462708" cy="451692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378A352-DF36-8384-2528-2B7ECF4CD747}"/>
                </a:ext>
              </a:extLst>
            </p:cNvPr>
            <p:cNvSpPr txBox="1"/>
            <p:nvPr/>
          </p:nvSpPr>
          <p:spPr>
            <a:xfrm>
              <a:off x="6350000" y="349909"/>
              <a:ext cx="8896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/>
                <a:t>金沢市</a:t>
              </a:r>
              <a:endParaRPr kumimoji="1" lang="en-US" altLang="ja-JP" dirty="0"/>
            </a:p>
          </p:txBody>
        </p:sp>
      </p:grpSp>
      <p:pic>
        <p:nvPicPr>
          <p:cNvPr id="20" name="図 19" descr="抽象 が含まれている画像&#10;&#10;自動的に生成された説明">
            <a:extLst>
              <a:ext uri="{FF2B5EF4-FFF2-40B4-BE49-F238E27FC236}">
                <a16:creationId xmlns:a16="http://schemas.microsoft.com/office/drawing/2014/main" id="{306D59E8-FD58-AD0B-035A-EB29F23E9E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215" y="2359579"/>
            <a:ext cx="1771455" cy="1928199"/>
          </a:xfrm>
          <a:prstGeom prst="rect">
            <a:avLst/>
          </a:prstGeom>
        </p:spPr>
      </p:pic>
      <p:pic>
        <p:nvPicPr>
          <p:cNvPr id="26" name="図 25" descr="座る, 建物, ホイール が含まれている画像&#10;&#10;自動的に生成された説明">
            <a:extLst>
              <a:ext uri="{FF2B5EF4-FFF2-40B4-BE49-F238E27FC236}">
                <a16:creationId xmlns:a16="http://schemas.microsoft.com/office/drawing/2014/main" id="{8C2288E6-E559-F31D-2D5C-5BFE3A9FD4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30" y="3499251"/>
            <a:ext cx="775552" cy="74453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D48CBCC3-DDDD-CE21-3E87-D57C14DAAA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0444">
            <a:off x="5950961" y="6509693"/>
            <a:ext cx="904345" cy="868171"/>
          </a:xfrm>
          <a:prstGeom prst="rect">
            <a:avLst/>
          </a:prstGeom>
        </p:spPr>
      </p:pic>
      <p:pic>
        <p:nvPicPr>
          <p:cNvPr id="30" name="図 29" descr="クマの人形&#10;&#10;中程度の精度で自動的に生成された説明">
            <a:extLst>
              <a:ext uri="{FF2B5EF4-FFF2-40B4-BE49-F238E27FC236}">
                <a16:creationId xmlns:a16="http://schemas.microsoft.com/office/drawing/2014/main" id="{58F3598E-EF63-EFCD-7EEA-925116E916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59175">
            <a:off x="281859" y="8927708"/>
            <a:ext cx="1428750" cy="1371600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0D171B0-B07C-E99B-07B2-FCEBDE6316D2}"/>
              </a:ext>
            </a:extLst>
          </p:cNvPr>
          <p:cNvGrpSpPr/>
          <p:nvPr/>
        </p:nvGrpSpPr>
        <p:grpSpPr>
          <a:xfrm>
            <a:off x="1793245" y="8995876"/>
            <a:ext cx="4119626" cy="1386387"/>
            <a:chOff x="3172042" y="9256385"/>
            <a:chExt cx="4119626" cy="1343756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54E116E-6DDF-AC65-EBE3-55B99E63689F}"/>
                </a:ext>
              </a:extLst>
            </p:cNvPr>
            <p:cNvSpPr txBox="1"/>
            <p:nvPr/>
          </p:nvSpPr>
          <p:spPr>
            <a:xfrm>
              <a:off x="3255265" y="9307479"/>
              <a:ext cx="4036403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/>
                <a:t>問い合わせ先</a:t>
              </a:r>
              <a:endParaRPr kumimoji="1" lang="en-US" altLang="ja-JP" sz="1400" dirty="0"/>
            </a:p>
            <a:p>
              <a:r>
                <a:rPr kumimoji="1" lang="ja-JP" altLang="en-US" sz="1400" dirty="0"/>
                <a:t>金沢市こども相談センター</a:t>
              </a:r>
              <a:endParaRPr kumimoji="1" lang="en-US" altLang="ja-JP" sz="1400" dirty="0"/>
            </a:p>
            <a:p>
              <a:r>
                <a:rPr kumimoji="1" lang="ja-JP" altLang="en-US" dirty="0"/>
                <a:t>☎</a:t>
              </a:r>
              <a:r>
                <a:rPr kumimoji="1" lang="en-US" altLang="ja-JP" dirty="0"/>
                <a:t>076-243-4158</a:t>
              </a:r>
            </a:p>
            <a:p>
              <a:r>
                <a:rPr kumimoji="1" lang="ja-JP" altLang="en-US" sz="1400" dirty="0"/>
                <a:t>（平日９時から</a:t>
              </a:r>
              <a:r>
                <a:rPr kumimoji="1" lang="en-US" altLang="ja-JP" sz="1400" dirty="0"/>
                <a:t>17</a:t>
              </a:r>
              <a:r>
                <a:rPr kumimoji="1" lang="ja-JP" altLang="en-US" sz="1400" dirty="0"/>
                <a:t>時</a:t>
              </a:r>
              <a:r>
                <a:rPr kumimoji="1" lang="en-US" altLang="ja-JP" sz="1400" dirty="0"/>
                <a:t>45</a:t>
              </a:r>
              <a:r>
                <a:rPr kumimoji="1" lang="ja-JP" altLang="en-US" sz="1400" dirty="0"/>
                <a:t>分まで）</a:t>
              </a:r>
              <a:endParaRPr kumimoji="1" lang="en-US" altLang="ja-JP" sz="1400" dirty="0"/>
            </a:p>
            <a:p>
              <a:r>
                <a:rPr kumimoji="1" lang="ja-JP" altLang="en-US" dirty="0"/>
                <a:t>✉</a:t>
              </a:r>
              <a:r>
                <a:rPr kumimoji="1" lang="en-US" altLang="ja-JP" dirty="0"/>
                <a:t>kodomo-soudan@city.kanazawa.lg.jp</a:t>
              </a:r>
            </a:p>
          </p:txBody>
        </p:sp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8D7C3FD1-3DB8-2BA8-C521-5B658F6F6918}"/>
                </a:ext>
              </a:extLst>
            </p:cNvPr>
            <p:cNvSpPr/>
            <p:nvPr/>
          </p:nvSpPr>
          <p:spPr>
            <a:xfrm>
              <a:off x="3172042" y="9256385"/>
              <a:ext cx="4036402" cy="1302518"/>
            </a:xfrm>
            <a:prstGeom prst="roundRect">
              <a:avLst>
                <a:gd name="adj" fmla="val 0"/>
              </a:avLst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35F821E2-0027-7F27-840F-4AD745C08A68}"/>
              </a:ext>
            </a:extLst>
          </p:cNvPr>
          <p:cNvGrpSpPr/>
          <p:nvPr/>
        </p:nvGrpSpPr>
        <p:grpSpPr>
          <a:xfrm>
            <a:off x="5991225" y="8156575"/>
            <a:ext cx="1250950" cy="809625"/>
            <a:chOff x="7315127" y="7772359"/>
            <a:chExt cx="1250950" cy="809625"/>
          </a:xfrm>
        </p:grpSpPr>
        <p:pic>
          <p:nvPicPr>
            <p:cNvPr id="23" name="図 22" descr="図形, 正方形&#10;&#10;自動的に生成された説明">
              <a:extLst>
                <a:ext uri="{FF2B5EF4-FFF2-40B4-BE49-F238E27FC236}">
                  <a16:creationId xmlns:a16="http://schemas.microsoft.com/office/drawing/2014/main" id="{DF2C5B05-76E1-EC10-FC3E-2204BCFDBA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4" t="2400" r="1989" b="3002"/>
            <a:stretch/>
          </p:blipFill>
          <p:spPr>
            <a:xfrm>
              <a:off x="7315127" y="7772359"/>
              <a:ext cx="1250950" cy="809625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F234372-5D36-9184-5DEA-0487806E38AD}"/>
                </a:ext>
              </a:extLst>
            </p:cNvPr>
            <p:cNvSpPr txBox="1"/>
            <p:nvPr/>
          </p:nvSpPr>
          <p:spPr>
            <a:xfrm>
              <a:off x="7533925" y="7934048"/>
              <a:ext cx="85380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/>
                <a:t>詳しくは</a:t>
              </a:r>
              <a:endParaRPr kumimoji="1" lang="en-US" altLang="ja-JP" sz="1200" b="1" dirty="0"/>
            </a:p>
            <a:p>
              <a:pPr algn="ctr"/>
              <a:r>
                <a:rPr kumimoji="1" lang="ja-JP" altLang="en-US" sz="1200" b="1" dirty="0"/>
                <a:t>こちら</a:t>
              </a:r>
              <a:endParaRPr kumimoji="1" lang="en-US" altLang="ja-JP" sz="1200" b="1" dirty="0"/>
            </a:p>
          </p:txBody>
        </p:sp>
      </p:grpSp>
      <p:pic>
        <p:nvPicPr>
          <p:cNvPr id="10" name="図 9" descr="QR コード&#10;&#10;自動的に生成された説明">
            <a:extLst>
              <a:ext uri="{FF2B5EF4-FFF2-40B4-BE49-F238E27FC236}">
                <a16:creationId xmlns:a16="http://schemas.microsoft.com/office/drawing/2014/main" id="{3F03CA5D-8753-D04E-E72E-ECB4BA633B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607" y="9092246"/>
            <a:ext cx="1162443" cy="116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14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830</TotalTime>
  <Words>226</Words>
  <Application>Microsoft Office PowerPoint</Application>
  <PresentationFormat>ユーザー設定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奨学金の返還を 支援します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児童養護施設等人材確保奨学金 返還支援事業補助金</dc:title>
  <dc:creator>畳　文香</dc:creator>
  <cp:lastModifiedBy>畳　文香</cp:lastModifiedBy>
  <cp:revision>32</cp:revision>
  <dcterms:created xsi:type="dcterms:W3CDTF">2026-07-23T08:43:19Z</dcterms:created>
  <dcterms:modified xsi:type="dcterms:W3CDTF">2026-09-14T09:08:23Z</dcterms:modified>
</cp:coreProperties>
</file>